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4" r:id="rId8"/>
    <p:sldId id="269" r:id="rId9"/>
    <p:sldId id="270" r:id="rId10"/>
    <p:sldId id="271" r:id="rId11"/>
    <p:sldId id="262" r:id="rId12"/>
    <p:sldId id="263" r:id="rId13"/>
    <p:sldId id="265" r:id="rId14"/>
    <p:sldId id="266"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ubham sharma" initials="Ss" lastIdx="1" clrIdx="0">
    <p:extLst>
      <p:ext uri="{19B8F6BF-5375-455C-9EA6-DF929625EA0E}">
        <p15:presenceInfo xmlns:p15="http://schemas.microsoft.com/office/powerpoint/2012/main" userId="2d412c5fd1e0e3c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8" d="100"/>
          <a:sy n="98" d="100"/>
        </p:scale>
        <p:origin x="11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72E09F-E7CD-4E04-AF9F-CD93B4F11082}" type="datetimeFigureOut">
              <a:rPr lang="en-US" smtClean="0"/>
              <a:t>1/28/2018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615C68-C886-4B1D-ABBE-1C1E059E8FB3}" type="slidenum">
              <a:rPr lang="en-US" smtClean="0"/>
              <a:t>‹#›</a:t>
            </a:fld>
            <a:endParaRPr lang="en-US"/>
          </a:p>
        </p:txBody>
      </p:sp>
    </p:spTree>
    <p:extLst>
      <p:ext uri="{BB962C8B-B14F-4D97-AF65-F5344CB8AC3E}">
        <p14:creationId xmlns:p14="http://schemas.microsoft.com/office/powerpoint/2010/main" val="3460692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615C68-C886-4B1D-ABBE-1C1E059E8FB3}" type="slidenum">
              <a:rPr lang="en-US" smtClean="0"/>
              <a:t>2</a:t>
            </a:fld>
            <a:endParaRPr lang="en-US"/>
          </a:p>
        </p:txBody>
      </p:sp>
    </p:spTree>
    <p:extLst>
      <p:ext uri="{BB962C8B-B14F-4D97-AF65-F5344CB8AC3E}">
        <p14:creationId xmlns:p14="http://schemas.microsoft.com/office/powerpoint/2010/main" val="1560096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1/28/2018</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t>1/28/2018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t>1/28/2018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t>1/28/2018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t>1/28/2018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1/28/2018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1/28/2018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1/28/2018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1/28/2018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1/28/2018</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t>1/28/2018</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1/28/2018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1/28/2018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1/28/2018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1/28/2018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t>1/28/2018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t>1/28/2018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1/28/2018</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u="sng" dirty="0">
                <a:latin typeface="Berlin Sans FB Demi" panose="020E0802020502020306" pitchFamily="34" charset="0"/>
              </a:rPr>
              <a:t>Python Modules:-</a:t>
            </a:r>
          </a:p>
        </p:txBody>
      </p:sp>
      <p:sp>
        <p:nvSpPr>
          <p:cNvPr id="3" name="Subtitle 2"/>
          <p:cNvSpPr>
            <a:spLocks noGrp="1"/>
          </p:cNvSpPr>
          <p:nvPr>
            <p:ph type="subTitle" idx="1"/>
          </p:nvPr>
        </p:nvSpPr>
        <p:spPr/>
        <p:txBody>
          <a:bodyPr>
            <a:normAutofit/>
          </a:bodyPr>
          <a:lstStyle/>
          <a:p>
            <a:r>
              <a:rPr lang="en-US" sz="3600" dirty="0">
                <a:latin typeface="Berlin Sans FB Demi" panose="020E0802020502020306" pitchFamily="34" charset="0"/>
              </a:rPr>
              <a:t>The Decimal!?</a:t>
            </a:r>
          </a:p>
        </p:txBody>
      </p:sp>
    </p:spTree>
    <p:extLst>
      <p:ext uri="{BB962C8B-B14F-4D97-AF65-F5344CB8AC3E}">
        <p14:creationId xmlns:p14="http://schemas.microsoft.com/office/powerpoint/2010/main" val="1095963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54954" y="2351313"/>
            <a:ext cx="8825659" cy="4180115"/>
          </a:xfrm>
        </p:spPr>
        <p:txBody>
          <a:bodyPr/>
          <a:lstStyle/>
          <a:p>
            <a:r>
              <a:rPr lang="en-US" b="1" dirty="0" err="1"/>
              <a:t>is_infinite</a:t>
            </a:r>
            <a:r>
              <a:rPr lang="en-US" b="1" dirty="0"/>
              <a:t>()</a:t>
            </a:r>
          </a:p>
          <a:p>
            <a:pPr marL="0" indent="0">
              <a:buNone/>
            </a:pPr>
            <a:r>
              <a:rPr lang="en-US" dirty="0"/>
              <a:t>Return True if the argument is either positive or negative infinity and False otherwise.</a:t>
            </a:r>
          </a:p>
          <a:p>
            <a:pPr marL="0" indent="0">
              <a:buNone/>
            </a:pPr>
            <a:endParaRPr lang="en-US" dirty="0"/>
          </a:p>
          <a:p>
            <a:r>
              <a:rPr lang="en-US" b="1" dirty="0" err="1"/>
              <a:t>is_signed</a:t>
            </a:r>
            <a:r>
              <a:rPr lang="en-US" b="1" dirty="0"/>
              <a:t>()</a:t>
            </a:r>
          </a:p>
          <a:p>
            <a:pPr marL="0" indent="0">
              <a:buNone/>
            </a:pPr>
            <a:r>
              <a:rPr lang="en-US" dirty="0"/>
              <a:t>Return True if the argument has a negative sign and False otherwise. Note that zeros and </a:t>
            </a:r>
            <a:r>
              <a:rPr lang="en-US" dirty="0" err="1"/>
              <a:t>NaNs</a:t>
            </a:r>
            <a:r>
              <a:rPr lang="en-US" dirty="0"/>
              <a:t> can both carry signs.</a:t>
            </a:r>
          </a:p>
          <a:p>
            <a:pPr marL="0" indent="0">
              <a:buNone/>
            </a:pPr>
            <a:endParaRPr lang="en-US" dirty="0"/>
          </a:p>
          <a:p>
            <a:r>
              <a:rPr lang="en-US" b="1" dirty="0" err="1"/>
              <a:t>is_snan</a:t>
            </a:r>
            <a:r>
              <a:rPr lang="en-US" b="1" dirty="0"/>
              <a:t>()</a:t>
            </a:r>
          </a:p>
          <a:p>
            <a:pPr marL="0" indent="0">
              <a:buNone/>
            </a:pPr>
            <a:r>
              <a:rPr lang="en-US" dirty="0"/>
              <a:t>Return True if the argument is a signaling </a:t>
            </a:r>
            <a:r>
              <a:rPr lang="en-US" dirty="0" err="1"/>
              <a:t>NaN</a:t>
            </a:r>
            <a:r>
              <a:rPr lang="en-US" dirty="0"/>
              <a:t> and False otherwise.</a:t>
            </a:r>
          </a:p>
        </p:txBody>
      </p:sp>
    </p:spTree>
    <p:extLst>
      <p:ext uri="{BB962C8B-B14F-4D97-AF65-F5344CB8AC3E}">
        <p14:creationId xmlns:p14="http://schemas.microsoft.com/office/powerpoint/2010/main" val="2315938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Rounding Modules..</a:t>
            </a:r>
          </a:p>
        </p:txBody>
      </p:sp>
      <p:sp>
        <p:nvSpPr>
          <p:cNvPr id="3" name="Content Placeholder 2"/>
          <p:cNvSpPr>
            <a:spLocks noGrp="1"/>
          </p:cNvSpPr>
          <p:nvPr>
            <p:ph idx="1"/>
          </p:nvPr>
        </p:nvSpPr>
        <p:spPr/>
        <p:txBody>
          <a:bodyPr>
            <a:normAutofit/>
          </a:bodyPr>
          <a:lstStyle/>
          <a:p>
            <a:r>
              <a:rPr lang="en-US" dirty="0" err="1"/>
              <a:t>decimal.ROUND_CEILING</a:t>
            </a:r>
            <a:endParaRPr lang="en-US" dirty="0"/>
          </a:p>
          <a:p>
            <a:r>
              <a:rPr lang="en-US" dirty="0"/>
              <a:t>Round towards Infinity.</a:t>
            </a:r>
          </a:p>
          <a:p>
            <a:endParaRPr lang="en-US" dirty="0"/>
          </a:p>
          <a:p>
            <a:r>
              <a:rPr lang="en-US" dirty="0" err="1"/>
              <a:t>decimal.ROUND_DOWN</a:t>
            </a:r>
            <a:endParaRPr lang="en-US" dirty="0"/>
          </a:p>
          <a:p>
            <a:r>
              <a:rPr lang="en-US" dirty="0"/>
              <a:t>Round towards zero.</a:t>
            </a:r>
          </a:p>
          <a:p>
            <a:endParaRPr lang="en-US" dirty="0"/>
          </a:p>
          <a:p>
            <a:r>
              <a:rPr lang="en-US" dirty="0" err="1"/>
              <a:t>decimal.ROUND_FLOOR</a:t>
            </a:r>
            <a:endParaRPr lang="en-US" dirty="0"/>
          </a:p>
          <a:p>
            <a:r>
              <a:rPr lang="en-US" dirty="0"/>
              <a:t>Round towards -Infinity.</a:t>
            </a:r>
          </a:p>
        </p:txBody>
      </p:sp>
    </p:spTree>
    <p:extLst>
      <p:ext uri="{BB962C8B-B14F-4D97-AF65-F5344CB8AC3E}">
        <p14:creationId xmlns:p14="http://schemas.microsoft.com/office/powerpoint/2010/main" val="887608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a:t>decimal.ROUND_HALF_UP</a:t>
            </a:r>
            <a:endParaRPr lang="en-US" dirty="0"/>
          </a:p>
          <a:p>
            <a:r>
              <a:rPr lang="en-US" dirty="0"/>
              <a:t>Round to nearest with ties going away from zero.</a:t>
            </a:r>
          </a:p>
          <a:p>
            <a:endParaRPr lang="en-US" dirty="0"/>
          </a:p>
          <a:p>
            <a:r>
              <a:rPr lang="en-US" dirty="0" err="1"/>
              <a:t>decimal.ROUND_UP</a:t>
            </a:r>
            <a:r>
              <a:rPr lang="en-US" dirty="0"/>
              <a:t>¶</a:t>
            </a:r>
          </a:p>
          <a:p>
            <a:r>
              <a:rPr lang="en-US" dirty="0"/>
              <a:t>Round away from zero.</a:t>
            </a:r>
          </a:p>
          <a:p>
            <a:endParaRPr lang="en-US" dirty="0"/>
          </a:p>
          <a:p>
            <a:r>
              <a:rPr lang="en-US" dirty="0"/>
              <a:t>decimal.ROUND_05UP</a:t>
            </a:r>
          </a:p>
          <a:p>
            <a:r>
              <a:rPr lang="en-US" dirty="0"/>
              <a:t>Round away from zero if last digit after rounding towards zero would have been 0 or 5; otherwise round towards zero.</a:t>
            </a:r>
          </a:p>
        </p:txBody>
      </p:sp>
    </p:spTree>
    <p:extLst>
      <p:ext uri="{BB962C8B-B14F-4D97-AF65-F5344CB8AC3E}">
        <p14:creationId xmlns:p14="http://schemas.microsoft.com/office/powerpoint/2010/main" val="2597076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Signals..</a:t>
            </a:r>
          </a:p>
        </p:txBody>
      </p:sp>
      <p:sp>
        <p:nvSpPr>
          <p:cNvPr id="3" name="Content Placeholder 2"/>
          <p:cNvSpPr>
            <a:spLocks noGrp="1"/>
          </p:cNvSpPr>
          <p:nvPr>
            <p:ph idx="1"/>
          </p:nvPr>
        </p:nvSpPr>
        <p:spPr>
          <a:xfrm>
            <a:off x="1154954" y="2603500"/>
            <a:ext cx="8825659" cy="3914866"/>
          </a:xfrm>
        </p:spPr>
        <p:txBody>
          <a:bodyPr>
            <a:normAutofit/>
          </a:bodyPr>
          <a:lstStyle/>
          <a:p>
            <a:r>
              <a:rPr lang="en-US" dirty="0"/>
              <a:t>Signals represent conditions that arise during computation. Each corresponds to one context flag and one context trap enabler.</a:t>
            </a:r>
          </a:p>
          <a:p>
            <a:endParaRPr lang="en-US" dirty="0"/>
          </a:p>
          <a:p>
            <a:r>
              <a:rPr lang="en-US" dirty="0"/>
              <a:t>The context flag is set whenever the condition is encountered. After the computation, flags may be checked for informational purposes (for instance, to determine whether a computation was exact). After checking the flags, be sure to clear all flags before starting the next computation.</a:t>
            </a:r>
          </a:p>
          <a:p>
            <a:endParaRPr lang="en-US" dirty="0"/>
          </a:p>
          <a:p>
            <a:r>
              <a:rPr lang="en-US" dirty="0"/>
              <a:t>If the context’s trap enabler is set for the signal, then the condition causes a Python exception to be raised. For example, if the </a:t>
            </a:r>
            <a:r>
              <a:rPr lang="en-US" dirty="0" err="1"/>
              <a:t>DivisionByZero</a:t>
            </a:r>
            <a:r>
              <a:rPr lang="en-US" dirty="0"/>
              <a:t> trap is set, then a </a:t>
            </a:r>
            <a:r>
              <a:rPr lang="en-US" dirty="0" err="1"/>
              <a:t>DivisionByZero</a:t>
            </a:r>
            <a:r>
              <a:rPr lang="en-US" dirty="0"/>
              <a:t> exception is raised upon encountering the condition.</a:t>
            </a:r>
          </a:p>
        </p:txBody>
      </p:sp>
    </p:spTree>
    <p:extLst>
      <p:ext uri="{BB962C8B-B14F-4D97-AF65-F5344CB8AC3E}">
        <p14:creationId xmlns:p14="http://schemas.microsoft.com/office/powerpoint/2010/main" val="1388169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Examples..</a:t>
            </a:r>
          </a:p>
        </p:txBody>
      </p:sp>
      <p:sp>
        <p:nvSpPr>
          <p:cNvPr id="3" name="Content Placeholder 2"/>
          <p:cNvSpPr>
            <a:spLocks noGrp="1"/>
          </p:cNvSpPr>
          <p:nvPr>
            <p:ph idx="1"/>
          </p:nvPr>
        </p:nvSpPr>
        <p:spPr>
          <a:xfrm>
            <a:off x="300446" y="2364377"/>
            <a:ext cx="11077303" cy="4167052"/>
          </a:xfrm>
        </p:spPr>
        <p:txBody>
          <a:bodyPr>
            <a:normAutofit fontScale="92500" lnSpcReduction="10000"/>
          </a:bodyPr>
          <a:lstStyle/>
          <a:p>
            <a:r>
              <a:rPr lang="en-US" b="1" dirty="0"/>
              <a:t>class </a:t>
            </a:r>
            <a:r>
              <a:rPr lang="en-US" b="1" dirty="0" err="1"/>
              <a:t>decimal.DecimalException</a:t>
            </a:r>
            <a:endParaRPr lang="en-US" b="1" dirty="0"/>
          </a:p>
          <a:p>
            <a:r>
              <a:rPr lang="en-US" dirty="0"/>
              <a:t>Base class for other signals and a subclass of </a:t>
            </a:r>
            <a:r>
              <a:rPr lang="en-US" dirty="0" err="1"/>
              <a:t>ArithmeticError</a:t>
            </a:r>
            <a:r>
              <a:rPr lang="en-US" dirty="0"/>
              <a:t>.</a:t>
            </a:r>
          </a:p>
          <a:p>
            <a:endParaRPr lang="en-US" dirty="0"/>
          </a:p>
          <a:p>
            <a:r>
              <a:rPr lang="en-US" b="1" dirty="0"/>
              <a:t>class </a:t>
            </a:r>
            <a:r>
              <a:rPr lang="en-US" b="1" dirty="0" err="1"/>
              <a:t>decimal.DivisionByZero</a:t>
            </a:r>
            <a:endParaRPr lang="en-US" b="1" dirty="0"/>
          </a:p>
          <a:p>
            <a:r>
              <a:rPr lang="en-US" dirty="0"/>
              <a:t>Signals the division of a non-infinite number by zero.</a:t>
            </a:r>
          </a:p>
          <a:p>
            <a:r>
              <a:rPr lang="en-US" dirty="0"/>
              <a:t>Can occur with division, modulo division, or when raising a number to a negative power. If this signal is not trapped, returns Infinity or -Infinity with the sign determined by the inputs to the calculation.</a:t>
            </a:r>
          </a:p>
          <a:p>
            <a:endParaRPr lang="en-US" dirty="0"/>
          </a:p>
          <a:p>
            <a:r>
              <a:rPr lang="en-US" b="1" dirty="0"/>
              <a:t>class </a:t>
            </a:r>
            <a:r>
              <a:rPr lang="en-US" b="1" dirty="0" err="1"/>
              <a:t>decimal.Inexact</a:t>
            </a:r>
            <a:endParaRPr lang="en-US" b="1" dirty="0"/>
          </a:p>
          <a:p>
            <a:r>
              <a:rPr lang="en-US" dirty="0"/>
              <a:t>Indicates that rounding occurred and the result is not exact.</a:t>
            </a:r>
          </a:p>
          <a:p>
            <a:r>
              <a:rPr lang="en-US" dirty="0"/>
              <a:t>Signals when non-zero digits were discarded during rounding. The rounded result is returned. The signal flag or trap is used to detect when results are inexact.</a:t>
            </a:r>
          </a:p>
        </p:txBody>
      </p:sp>
    </p:spTree>
    <p:extLst>
      <p:ext uri="{BB962C8B-B14F-4D97-AF65-F5344CB8AC3E}">
        <p14:creationId xmlns:p14="http://schemas.microsoft.com/office/powerpoint/2010/main" val="4131042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Special Values..</a:t>
            </a:r>
          </a:p>
        </p:txBody>
      </p:sp>
      <p:sp>
        <p:nvSpPr>
          <p:cNvPr id="3" name="Content Placeholder 2"/>
          <p:cNvSpPr>
            <a:spLocks noGrp="1"/>
          </p:cNvSpPr>
          <p:nvPr>
            <p:ph idx="1"/>
          </p:nvPr>
        </p:nvSpPr>
        <p:spPr/>
        <p:txBody>
          <a:bodyPr/>
          <a:lstStyle/>
          <a:p>
            <a:r>
              <a:rPr lang="en-US" dirty="0"/>
              <a:t>The number system for the decimal module provides special values including </a:t>
            </a:r>
            <a:r>
              <a:rPr lang="en-US" dirty="0" err="1"/>
              <a:t>NaN</a:t>
            </a:r>
            <a:r>
              <a:rPr lang="en-US" dirty="0"/>
              <a:t>, </a:t>
            </a:r>
            <a:r>
              <a:rPr lang="en-US" dirty="0" err="1"/>
              <a:t>sNaN</a:t>
            </a:r>
            <a:r>
              <a:rPr lang="en-US" dirty="0"/>
              <a:t>, -Infinity, Infinity, and two zeros, +0 and -0.</a:t>
            </a:r>
          </a:p>
          <a:p>
            <a:r>
              <a:rPr lang="en-US" b="1" dirty="0"/>
              <a:t>Infinities</a:t>
            </a:r>
            <a:r>
              <a:rPr lang="en-US" dirty="0"/>
              <a:t> can be constructed directly with: Decimal('Infinity'). Also, they can arise from dividing by zero when the </a:t>
            </a:r>
            <a:r>
              <a:rPr lang="en-US" dirty="0" err="1"/>
              <a:t>DivisionByZero</a:t>
            </a:r>
            <a:r>
              <a:rPr lang="en-US" dirty="0"/>
              <a:t> signal is not trapped. Likewise, when the Overflow signal is not trapped, infinity can result from rounding beyond the limits of the largest representable number.</a:t>
            </a:r>
          </a:p>
          <a:p>
            <a:r>
              <a:rPr lang="en-US" dirty="0"/>
              <a:t>Some operations are indeterminate and return </a:t>
            </a:r>
            <a:r>
              <a:rPr lang="en-US" b="1" dirty="0" err="1"/>
              <a:t>NaN</a:t>
            </a:r>
            <a:r>
              <a:rPr lang="en-US" dirty="0"/>
              <a:t>, or if the </a:t>
            </a:r>
            <a:r>
              <a:rPr lang="en-US" dirty="0" err="1"/>
              <a:t>InvalidOperation</a:t>
            </a:r>
            <a:r>
              <a:rPr lang="en-US" dirty="0"/>
              <a:t> signal is trapped, raise an exception. This behavior can be useful for a series of computations that occasionally have missing inputs — it allows the calculation to proceed while flagging specific results as invalid.</a:t>
            </a:r>
          </a:p>
        </p:txBody>
      </p:sp>
    </p:spTree>
    <p:extLst>
      <p:ext uri="{BB962C8B-B14F-4D97-AF65-F5344CB8AC3E}">
        <p14:creationId xmlns:p14="http://schemas.microsoft.com/office/powerpoint/2010/main" val="3017669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variant is </a:t>
            </a:r>
            <a:r>
              <a:rPr lang="en-US" b="1" dirty="0" err="1"/>
              <a:t>sNaN</a:t>
            </a:r>
            <a:r>
              <a:rPr lang="en-US" dirty="0"/>
              <a:t> which signals rather than remaining quiet after every operation. This is a useful return value when an invalid result needs to interrupt a calculation for special handling.</a:t>
            </a:r>
          </a:p>
          <a:p>
            <a:r>
              <a:rPr lang="en-US" dirty="0"/>
              <a:t>The </a:t>
            </a:r>
            <a:r>
              <a:rPr lang="en-US" b="1" dirty="0"/>
              <a:t>signed zeros </a:t>
            </a:r>
            <a:r>
              <a:rPr lang="en-US" dirty="0"/>
              <a:t>can result from calculations that underflow. They keep the sign that would have resulted if the calculation had been carried out to greater precision. Since their magnitude is zero, both positive and negative zeros are treated as equal and their sign is informational.</a:t>
            </a:r>
          </a:p>
        </p:txBody>
      </p:sp>
    </p:spTree>
    <p:extLst>
      <p:ext uri="{BB962C8B-B14F-4D97-AF65-F5344CB8AC3E}">
        <p14:creationId xmlns:p14="http://schemas.microsoft.com/office/powerpoint/2010/main" val="3918399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Understanding Decimal</a:t>
            </a:r>
          </a:p>
        </p:txBody>
      </p:sp>
      <p:sp>
        <p:nvSpPr>
          <p:cNvPr id="3" name="Content Placeholder 2"/>
          <p:cNvSpPr>
            <a:spLocks noGrp="1"/>
          </p:cNvSpPr>
          <p:nvPr>
            <p:ph type="body" idx="1"/>
          </p:nvPr>
        </p:nvSpPr>
        <p:spPr>
          <a:xfrm>
            <a:off x="1154954" y="2305726"/>
            <a:ext cx="4828032" cy="1401970"/>
          </a:xfrm>
        </p:spPr>
        <p:txBody>
          <a:bodyPr>
            <a:normAutofit fontScale="70000" lnSpcReduction="20000"/>
          </a:bodyPr>
          <a:lstStyle/>
          <a:p>
            <a:r>
              <a:rPr lang="en-US" dirty="0"/>
              <a:t>Decimal “is based on a floating-point model which was designed with people in mind, i.e. computers must provide an arithmetic that works in the same way as the arithmetic that people learn at school.”</a:t>
            </a:r>
          </a:p>
        </p:txBody>
      </p:sp>
      <p:sp>
        <p:nvSpPr>
          <p:cNvPr id="21" name="Content Placeholder 20"/>
          <p:cNvSpPr>
            <a:spLocks noGrp="1"/>
          </p:cNvSpPr>
          <p:nvPr>
            <p:ph sz="half" idx="2"/>
          </p:nvPr>
        </p:nvSpPr>
        <p:spPr>
          <a:xfrm>
            <a:off x="1154954" y="3773510"/>
            <a:ext cx="4828032" cy="2268722"/>
          </a:xfrm>
        </p:spPr>
        <p:txBody>
          <a:bodyPr/>
          <a:lstStyle/>
          <a:p>
            <a:r>
              <a:rPr lang="en-US" dirty="0"/>
              <a:t>We used to do something like this.</a:t>
            </a:r>
          </a:p>
        </p:txBody>
      </p:sp>
      <p:sp>
        <p:nvSpPr>
          <p:cNvPr id="22" name="Text Placeholder 21"/>
          <p:cNvSpPr>
            <a:spLocks noGrp="1"/>
          </p:cNvSpPr>
          <p:nvPr>
            <p:ph type="body" sz="quarter" idx="3"/>
          </p:nvPr>
        </p:nvSpPr>
        <p:spPr>
          <a:xfrm>
            <a:off x="6208711" y="2536633"/>
            <a:ext cx="4828032" cy="940156"/>
          </a:xfrm>
        </p:spPr>
        <p:txBody>
          <a:bodyPr/>
          <a:lstStyle/>
          <a:p>
            <a:r>
              <a:rPr lang="en-US" dirty="0"/>
              <a:t>The answer we used to get was very long but with accurate precision value.</a:t>
            </a:r>
          </a:p>
        </p:txBody>
      </p:sp>
      <p:sp>
        <p:nvSpPr>
          <p:cNvPr id="23" name="Content Placeholder 22"/>
          <p:cNvSpPr>
            <a:spLocks noGrp="1"/>
          </p:cNvSpPr>
          <p:nvPr>
            <p:ph sz="quarter" idx="4"/>
          </p:nvPr>
        </p:nvSpPr>
        <p:spPr>
          <a:xfrm>
            <a:off x="6208711" y="3773511"/>
            <a:ext cx="4825160" cy="2268721"/>
          </a:xfrm>
        </p:spPr>
        <p:txBody>
          <a:bodyPr/>
          <a:lstStyle/>
          <a:p>
            <a:r>
              <a:rPr lang="en-US" b="1" dirty="0">
                <a:latin typeface="+mj-lt"/>
              </a:rPr>
              <a:t>With Float we can choose the accuracy </a:t>
            </a:r>
            <a:r>
              <a:rPr lang="en-US" b="1" dirty="0" err="1">
                <a:latin typeface="+mj-lt"/>
              </a:rPr>
              <a:t>upto</a:t>
            </a:r>
            <a:r>
              <a:rPr lang="en-US" b="1" dirty="0">
                <a:latin typeface="+mj-lt"/>
              </a:rPr>
              <a:t> 6 decimal value but with Decimal operator we can get the actual output value or with proper definitions we can set our own length to which we need precision. </a:t>
            </a:r>
          </a:p>
        </p:txBody>
      </p:sp>
      <p:cxnSp>
        <p:nvCxnSpPr>
          <p:cNvPr id="7" name="Straight Connector 6"/>
          <p:cNvCxnSpPr/>
          <p:nvPr/>
        </p:nvCxnSpPr>
        <p:spPr>
          <a:xfrm flipV="1">
            <a:off x="1973450" y="4134119"/>
            <a:ext cx="1777284" cy="25757"/>
          </a:xfrm>
          <a:prstGeom prst="line">
            <a:avLst/>
          </a:prstGeom>
        </p:spPr>
        <p:style>
          <a:lnRef idx="1">
            <a:schemeClr val="accent1"/>
          </a:lnRef>
          <a:fillRef idx="0">
            <a:schemeClr val="accent1"/>
          </a:fillRef>
          <a:effectRef idx="0">
            <a:schemeClr val="accent1"/>
          </a:effectRef>
          <a:fontRef idx="minor">
            <a:schemeClr val="tx1"/>
          </a:fontRef>
        </p:style>
      </p:cxnSp>
      <p:sp>
        <p:nvSpPr>
          <p:cNvPr id="9" name="Freeform 8"/>
          <p:cNvSpPr/>
          <p:nvPr/>
        </p:nvSpPr>
        <p:spPr>
          <a:xfrm>
            <a:off x="1543302" y="4159876"/>
            <a:ext cx="424467" cy="449449"/>
          </a:xfrm>
          <a:custGeom>
            <a:avLst/>
            <a:gdLst>
              <a:gd name="connsiteX0" fmla="*/ 388529 w 424467"/>
              <a:gd name="connsiteY0" fmla="*/ 0 h 449449"/>
              <a:gd name="connsiteX1" fmla="*/ 388529 w 424467"/>
              <a:gd name="connsiteY1" fmla="*/ 425003 h 449449"/>
              <a:gd name="connsiteX2" fmla="*/ 15042 w 424467"/>
              <a:gd name="connsiteY2" fmla="*/ 399245 h 449449"/>
              <a:gd name="connsiteX3" fmla="*/ 66557 w 424467"/>
              <a:gd name="connsiteY3" fmla="*/ 412124 h 449449"/>
              <a:gd name="connsiteX4" fmla="*/ 2163 w 424467"/>
              <a:gd name="connsiteY4" fmla="*/ 399245 h 4494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4467" h="449449">
                <a:moveTo>
                  <a:pt x="388529" y="0"/>
                </a:moveTo>
                <a:cubicBezTo>
                  <a:pt x="419653" y="179231"/>
                  <a:pt x="450777" y="358462"/>
                  <a:pt x="388529" y="425003"/>
                </a:cubicBezTo>
                <a:cubicBezTo>
                  <a:pt x="326281" y="491544"/>
                  <a:pt x="68704" y="401391"/>
                  <a:pt x="15042" y="399245"/>
                </a:cubicBezTo>
                <a:cubicBezTo>
                  <a:pt x="-38620" y="397099"/>
                  <a:pt x="68703" y="412124"/>
                  <a:pt x="66557" y="412124"/>
                </a:cubicBezTo>
                <a:cubicBezTo>
                  <a:pt x="64411" y="412124"/>
                  <a:pt x="33287" y="405684"/>
                  <a:pt x="2163" y="39924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3693135" y="4108362"/>
            <a:ext cx="428104" cy="500964"/>
          </a:xfrm>
          <a:custGeom>
            <a:avLst/>
            <a:gdLst>
              <a:gd name="connsiteX0" fmla="*/ 67496 w 476656"/>
              <a:gd name="connsiteY0" fmla="*/ 0 h 502185"/>
              <a:gd name="connsiteX1" fmla="*/ 28859 w 476656"/>
              <a:gd name="connsiteY1" fmla="*/ 476518 h 502185"/>
              <a:gd name="connsiteX2" fmla="*/ 440983 w 476656"/>
              <a:gd name="connsiteY2" fmla="*/ 437881 h 502185"/>
              <a:gd name="connsiteX3" fmla="*/ 428104 w 476656"/>
              <a:gd name="connsiteY3" fmla="*/ 437881 h 502185"/>
            </a:gdLst>
            <a:ahLst/>
            <a:cxnLst>
              <a:cxn ang="0">
                <a:pos x="connsiteX0" y="connsiteY0"/>
              </a:cxn>
              <a:cxn ang="0">
                <a:pos x="connsiteX1" y="connsiteY1"/>
              </a:cxn>
              <a:cxn ang="0">
                <a:pos x="connsiteX2" y="connsiteY2"/>
              </a:cxn>
              <a:cxn ang="0">
                <a:pos x="connsiteX3" y="connsiteY3"/>
              </a:cxn>
            </a:cxnLst>
            <a:rect l="l" t="t" r="r" b="b"/>
            <a:pathLst>
              <a:path w="476656" h="502185">
                <a:moveTo>
                  <a:pt x="67496" y="0"/>
                </a:moveTo>
                <a:cubicBezTo>
                  <a:pt x="17053" y="201769"/>
                  <a:pt x="-33389" y="403538"/>
                  <a:pt x="28859" y="476518"/>
                </a:cubicBezTo>
                <a:cubicBezTo>
                  <a:pt x="91107" y="549498"/>
                  <a:pt x="374442" y="444321"/>
                  <a:pt x="440983" y="437881"/>
                </a:cubicBezTo>
                <a:cubicBezTo>
                  <a:pt x="507524" y="431441"/>
                  <a:pt x="467814" y="434661"/>
                  <a:pt x="428104" y="43788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631804" y="4174178"/>
            <a:ext cx="441146" cy="369332"/>
          </a:xfrm>
          <a:prstGeom prst="rect">
            <a:avLst/>
          </a:prstGeom>
          <a:noFill/>
        </p:spPr>
        <p:txBody>
          <a:bodyPr wrap="none" rtlCol="0">
            <a:spAutoFit/>
          </a:bodyPr>
          <a:lstStyle/>
          <a:p>
            <a:r>
              <a:rPr lang="en-US" dirty="0"/>
              <a:t>11</a:t>
            </a:r>
          </a:p>
        </p:txBody>
      </p:sp>
      <p:sp>
        <p:nvSpPr>
          <p:cNvPr id="14" name="TextBox 13"/>
          <p:cNvSpPr txBox="1"/>
          <p:nvPr/>
        </p:nvSpPr>
        <p:spPr>
          <a:xfrm>
            <a:off x="2549202" y="4239993"/>
            <a:ext cx="441146" cy="369332"/>
          </a:xfrm>
          <a:prstGeom prst="rect">
            <a:avLst/>
          </a:prstGeom>
          <a:noFill/>
        </p:spPr>
        <p:txBody>
          <a:bodyPr wrap="none" rtlCol="0">
            <a:spAutoFit/>
          </a:bodyPr>
          <a:lstStyle/>
          <a:p>
            <a:r>
              <a:rPr lang="en-US" dirty="0"/>
              <a:t>63</a:t>
            </a:r>
          </a:p>
        </p:txBody>
      </p:sp>
      <p:cxnSp>
        <p:nvCxnSpPr>
          <p:cNvPr id="16" name="Straight Connector 15"/>
          <p:cNvCxnSpPr/>
          <p:nvPr/>
        </p:nvCxnSpPr>
        <p:spPr>
          <a:xfrm flipV="1">
            <a:off x="1944710" y="5241701"/>
            <a:ext cx="1748425" cy="25758"/>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2613289" y="4766493"/>
            <a:ext cx="441146" cy="369332"/>
          </a:xfrm>
          <a:prstGeom prst="rect">
            <a:avLst/>
          </a:prstGeom>
          <a:noFill/>
        </p:spPr>
        <p:txBody>
          <a:bodyPr wrap="none" rtlCol="0">
            <a:spAutoFit/>
          </a:bodyPr>
          <a:lstStyle/>
          <a:p>
            <a:r>
              <a:rPr lang="en-US" dirty="0"/>
              <a:t>55</a:t>
            </a:r>
          </a:p>
        </p:txBody>
      </p:sp>
      <p:sp>
        <p:nvSpPr>
          <p:cNvPr id="20" name="TextBox 19"/>
          <p:cNvSpPr txBox="1"/>
          <p:nvPr/>
        </p:nvSpPr>
        <p:spPr>
          <a:xfrm>
            <a:off x="3808333" y="4134118"/>
            <a:ext cx="312906" cy="369332"/>
          </a:xfrm>
          <a:prstGeom prst="rect">
            <a:avLst/>
          </a:prstGeom>
          <a:noFill/>
        </p:spPr>
        <p:txBody>
          <a:bodyPr wrap="none" rtlCol="0">
            <a:spAutoFit/>
          </a:bodyPr>
          <a:lstStyle/>
          <a:p>
            <a:r>
              <a:rPr lang="en-US" dirty="0"/>
              <a:t>5</a:t>
            </a:r>
          </a:p>
        </p:txBody>
      </p:sp>
    </p:spTree>
    <p:extLst>
      <p:ext uri="{BB962C8B-B14F-4D97-AF65-F5344CB8AC3E}">
        <p14:creationId xmlns:p14="http://schemas.microsoft.com/office/powerpoint/2010/main" val="3476414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Decimal and Float</a:t>
            </a:r>
          </a:p>
        </p:txBody>
      </p:sp>
      <p:sp>
        <p:nvSpPr>
          <p:cNvPr id="3" name="Content Placeholder 2"/>
          <p:cNvSpPr>
            <a:spLocks noGrp="1"/>
          </p:cNvSpPr>
          <p:nvPr>
            <p:ph idx="1"/>
          </p:nvPr>
        </p:nvSpPr>
        <p:spPr/>
        <p:txBody>
          <a:bodyPr/>
          <a:lstStyle/>
          <a:p>
            <a:r>
              <a:rPr lang="en-US" dirty="0"/>
              <a:t>Decimal numbers can be represented exactly. In contrast , numbers like 1.1 and 2.2 </a:t>
            </a:r>
            <a:r>
              <a:rPr lang="en-US" dirty="0" err="1"/>
              <a:t>etc</a:t>
            </a:r>
            <a:r>
              <a:rPr lang="en-US" dirty="0"/>
              <a:t> do not have exact representations in binary floating point. End users typically would not expect 1.1 + 2.2 to display as 3.3000000000003 as it does with floating point.</a:t>
            </a:r>
          </a:p>
          <a:p>
            <a:r>
              <a:rPr lang="en-US" dirty="0"/>
              <a:t> While near to zero, the differences prevent reliable equality testing and differences can accumulate. For this reason, decimal is preferred in accounting applications which have strict equality invariants.</a:t>
            </a:r>
          </a:p>
          <a:p>
            <a:r>
              <a:rPr lang="en-US" dirty="0"/>
              <a:t>A decimal number is immutable. It has a sign, coefficient digits, and an exponent. To preserve significance, the coefficient digits do not truncate trailing zeroes. Decimal also includes special values like infinity, -infinity.</a:t>
            </a:r>
          </a:p>
        </p:txBody>
      </p:sp>
    </p:spTree>
    <p:extLst>
      <p:ext uri="{BB962C8B-B14F-4D97-AF65-F5344CB8AC3E}">
        <p14:creationId xmlns:p14="http://schemas.microsoft.com/office/powerpoint/2010/main" val="1397783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u="sng" dirty="0">
                <a:latin typeface="Berlin Sans FB Demi" panose="020E0802020502020306" pitchFamily="34" charset="0"/>
              </a:rPr>
              <a:t>Output Comparison…</a:t>
            </a:r>
          </a:p>
        </p:txBody>
      </p:sp>
      <p:sp>
        <p:nvSpPr>
          <p:cNvPr id="6" name="Content Placeholder 5"/>
          <p:cNvSpPr>
            <a:spLocks noGrp="1"/>
          </p:cNvSpPr>
          <p:nvPr>
            <p:ph sz="half" idx="1"/>
          </p:nvPr>
        </p:nvSpPr>
        <p:spPr>
          <a:xfrm>
            <a:off x="739750" y="2603500"/>
            <a:ext cx="4244374" cy="3416301"/>
          </a:xfrm>
        </p:spPr>
        <p:txBody>
          <a:bodyPr/>
          <a:lstStyle/>
          <a:p>
            <a:pPr marL="0" indent="0">
              <a:buNone/>
            </a:pPr>
            <a:r>
              <a:rPr lang="en-US" b="1" u="sng" dirty="0"/>
              <a:t>Without decimal module:-</a:t>
            </a:r>
          </a:p>
          <a:p>
            <a:pPr marL="0" indent="0">
              <a:buNone/>
            </a:pPr>
            <a:endParaRPr lang="en-US" dirty="0"/>
          </a:p>
          <a:p>
            <a:pPr marL="0" indent="0">
              <a:buNone/>
            </a:pPr>
            <a:r>
              <a:rPr lang="en-US" dirty="0"/>
              <a:t>&gt;&gt;&gt; 7.6 + 8.7</a:t>
            </a:r>
          </a:p>
          <a:p>
            <a:pPr marL="0" indent="0">
              <a:buNone/>
            </a:pPr>
            <a:r>
              <a:rPr lang="en-US" dirty="0"/>
              <a:t>&gt;&gt;&gt; 16.299999999999997</a:t>
            </a:r>
          </a:p>
        </p:txBody>
      </p:sp>
      <p:sp>
        <p:nvSpPr>
          <p:cNvPr id="7" name="Content Placeholder 6"/>
          <p:cNvSpPr>
            <a:spLocks noGrp="1"/>
          </p:cNvSpPr>
          <p:nvPr>
            <p:ph sz="half" idx="2"/>
          </p:nvPr>
        </p:nvSpPr>
        <p:spPr>
          <a:xfrm>
            <a:off x="5344732" y="2603500"/>
            <a:ext cx="6606862" cy="3416300"/>
          </a:xfrm>
        </p:spPr>
        <p:txBody>
          <a:bodyPr/>
          <a:lstStyle/>
          <a:p>
            <a:r>
              <a:rPr lang="en-US" b="1" u="sng" dirty="0"/>
              <a:t>With decimal module:-</a:t>
            </a:r>
          </a:p>
          <a:p>
            <a:endParaRPr lang="en-US" dirty="0"/>
          </a:p>
          <a:p>
            <a:r>
              <a:rPr lang="en-US" dirty="0"/>
              <a:t>&gt;&gt;&gt; import decimal</a:t>
            </a:r>
          </a:p>
          <a:p>
            <a:r>
              <a:rPr lang="en-US" dirty="0"/>
              <a:t>&gt;&gt;&gt; </a:t>
            </a:r>
            <a:r>
              <a:rPr lang="en-US" dirty="0" err="1"/>
              <a:t>decimal.Decimal</a:t>
            </a:r>
            <a:r>
              <a:rPr lang="en-US" dirty="0"/>
              <a:t>(7.6)+ </a:t>
            </a:r>
            <a:r>
              <a:rPr lang="en-US" dirty="0" err="1"/>
              <a:t>decimal.Decimal</a:t>
            </a:r>
            <a:r>
              <a:rPr lang="en-US" dirty="0"/>
              <a:t>(8.7)</a:t>
            </a:r>
          </a:p>
          <a:p>
            <a:r>
              <a:rPr lang="en-US" dirty="0"/>
              <a:t>&gt;&gt;&gt; Decimal('16.29999999999999893418589636')</a:t>
            </a:r>
          </a:p>
          <a:p>
            <a:endParaRPr lang="en-US" dirty="0"/>
          </a:p>
          <a:p>
            <a:pPr marL="0" indent="0">
              <a:buNone/>
            </a:pPr>
            <a:r>
              <a:rPr lang="en-US" b="1" dirty="0">
                <a:latin typeface="Arial Rounded MT Bold" panose="020F0704030504030204" pitchFamily="34" charset="0"/>
              </a:rPr>
              <a:t>NOTE: </a:t>
            </a:r>
            <a:r>
              <a:rPr lang="en-US" dirty="0"/>
              <a:t>Extra precision value is obtained when Decimal module is included.</a:t>
            </a:r>
          </a:p>
        </p:txBody>
      </p:sp>
    </p:spTree>
    <p:extLst>
      <p:ext uri="{BB962C8B-B14F-4D97-AF65-F5344CB8AC3E}">
        <p14:creationId xmlns:p14="http://schemas.microsoft.com/office/powerpoint/2010/main" val="1971086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latin typeface="Berlin Sans FB Demi" panose="020E0802020502020306" pitchFamily="34" charset="0"/>
              </a:rPr>
              <a:t>To Get Context…</a:t>
            </a:r>
          </a:p>
        </p:txBody>
      </p:sp>
      <p:sp>
        <p:nvSpPr>
          <p:cNvPr id="5" name="Content Placeholder 4"/>
          <p:cNvSpPr>
            <a:spLocks noGrp="1"/>
          </p:cNvSpPr>
          <p:nvPr>
            <p:ph idx="1"/>
          </p:nvPr>
        </p:nvSpPr>
        <p:spPr>
          <a:xfrm>
            <a:off x="1154953" y="2253804"/>
            <a:ext cx="8825659" cy="4314422"/>
          </a:xfrm>
        </p:spPr>
        <p:txBody>
          <a:bodyPr>
            <a:normAutofit lnSpcReduction="10000"/>
          </a:bodyPr>
          <a:lstStyle/>
          <a:p>
            <a:r>
              <a:rPr lang="en-US" dirty="0"/>
              <a:t>import decimal</a:t>
            </a:r>
          </a:p>
          <a:p>
            <a:r>
              <a:rPr lang="en-US" dirty="0"/>
              <a:t>&gt;&gt;&gt; </a:t>
            </a:r>
            <a:r>
              <a:rPr lang="en-US" dirty="0" err="1"/>
              <a:t>decimal.Decimal</a:t>
            </a:r>
            <a:r>
              <a:rPr lang="en-US" dirty="0"/>
              <a:t>(7.6)+</a:t>
            </a:r>
            <a:r>
              <a:rPr lang="en-US" dirty="0" err="1"/>
              <a:t>decimal.Decimal</a:t>
            </a:r>
            <a:r>
              <a:rPr lang="en-US" dirty="0"/>
              <a:t>(8.7)</a:t>
            </a:r>
          </a:p>
          <a:p>
            <a:r>
              <a:rPr lang="en-US" dirty="0"/>
              <a:t>&gt;&gt;&gt; Decimal('16.29999999999999893418589636')</a:t>
            </a:r>
          </a:p>
          <a:p>
            <a:r>
              <a:rPr lang="en-US" dirty="0"/>
              <a:t>&gt;&gt;&gt; </a:t>
            </a:r>
            <a:r>
              <a:rPr lang="en-US" dirty="0" err="1">
                <a:latin typeface="Arial Rounded MT Bold" panose="020F0704030504030204" pitchFamily="34" charset="0"/>
              </a:rPr>
              <a:t>decimal.getcontext</a:t>
            </a:r>
            <a:r>
              <a:rPr lang="en-US" dirty="0">
                <a:latin typeface="Arial Rounded MT Bold" panose="020F0704030504030204" pitchFamily="34" charset="0"/>
              </a:rPr>
              <a:t>()</a:t>
            </a:r>
          </a:p>
          <a:p>
            <a:endParaRPr lang="en-US" dirty="0"/>
          </a:p>
          <a:p>
            <a:pPr marL="0" indent="0">
              <a:buNone/>
            </a:pPr>
            <a:r>
              <a:rPr lang="en-US" dirty="0"/>
              <a:t>Output: &gt;&gt;&gt; </a:t>
            </a:r>
            <a:r>
              <a:rPr lang="en-US" b="1" dirty="0"/>
              <a:t>Context(</a:t>
            </a:r>
            <a:r>
              <a:rPr lang="en-US" b="1" dirty="0" err="1"/>
              <a:t>prec</a:t>
            </a:r>
            <a:r>
              <a:rPr lang="en-US" b="1" dirty="0"/>
              <a:t>=28, rounding=ROUND_HALF_EVEN, </a:t>
            </a:r>
            <a:r>
              <a:rPr lang="en-US" b="1" dirty="0" err="1"/>
              <a:t>Emin</a:t>
            </a:r>
            <a:r>
              <a:rPr lang="en-US" b="1" dirty="0"/>
              <a:t>=-999999, </a:t>
            </a:r>
            <a:r>
              <a:rPr lang="en-US" b="1" dirty="0" err="1"/>
              <a:t>Emax</a:t>
            </a:r>
            <a:r>
              <a:rPr lang="en-US" b="1" dirty="0"/>
              <a:t>=999999, capitals=1, clamp=0, flags=[Inexact, </a:t>
            </a:r>
            <a:r>
              <a:rPr lang="en-US" b="1" dirty="0" err="1"/>
              <a:t>FloatOperation</a:t>
            </a:r>
            <a:r>
              <a:rPr lang="en-US" b="1" dirty="0"/>
              <a:t>, Rounded], traps=[</a:t>
            </a:r>
            <a:r>
              <a:rPr lang="en-US" b="1" dirty="0" err="1"/>
              <a:t>InvalidOperation</a:t>
            </a:r>
            <a:r>
              <a:rPr lang="en-US" b="1" dirty="0"/>
              <a:t>, </a:t>
            </a:r>
            <a:r>
              <a:rPr lang="en-US" b="1" dirty="0" err="1"/>
              <a:t>DivisionByZero</a:t>
            </a:r>
            <a:r>
              <a:rPr lang="en-US" b="1" dirty="0"/>
              <a:t>, Overflow])</a:t>
            </a:r>
          </a:p>
          <a:p>
            <a:pPr marL="0" indent="0">
              <a:buNone/>
            </a:pPr>
            <a:r>
              <a:rPr lang="en-US" dirty="0">
                <a:solidFill>
                  <a:srgbClr val="0070C0"/>
                </a:solidFill>
              </a:rPr>
              <a:t>Note: The context for arithmetic is an environment specifying precision, rounding rules, limits on exponents, flags indicating the results of operations, and trap enablers which determine whether signals are treated as exceptions. Rounding options include ROUND_CEILING, ROUND_DOWN, ROUND_FLOOR, ROUND_HALF_DOWN, ROUND_HALF_EVEN, ROUND_HALF_UP, ROUND_UP, and ROUND_05UP.</a:t>
            </a:r>
          </a:p>
          <a:p>
            <a:pPr marL="0" indent="0">
              <a:buNone/>
            </a:pPr>
            <a:endParaRPr lang="en-US" b="1" dirty="0"/>
          </a:p>
        </p:txBody>
      </p:sp>
    </p:spTree>
    <p:extLst>
      <p:ext uri="{BB962C8B-B14F-4D97-AF65-F5344CB8AC3E}">
        <p14:creationId xmlns:p14="http://schemas.microsoft.com/office/powerpoint/2010/main" val="1850982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54954" y="2356834"/>
            <a:ext cx="8825659" cy="3662966"/>
          </a:xfrm>
        </p:spPr>
        <p:txBody>
          <a:bodyPr>
            <a:normAutofit lnSpcReduction="10000"/>
          </a:bodyPr>
          <a:lstStyle/>
          <a:p>
            <a:r>
              <a:rPr lang="en-US" dirty="0"/>
              <a:t>&gt;&gt;&gt; from decimal import *</a:t>
            </a:r>
          </a:p>
          <a:p>
            <a:r>
              <a:rPr lang="en-US" dirty="0"/>
              <a:t>&gt;&gt;&gt; </a:t>
            </a:r>
            <a:r>
              <a:rPr lang="en-US" dirty="0" err="1"/>
              <a:t>getcontext</a:t>
            </a:r>
            <a:r>
              <a:rPr lang="en-US" dirty="0"/>
              <a:t>()</a:t>
            </a:r>
          </a:p>
          <a:p>
            <a:r>
              <a:rPr lang="en-US" dirty="0"/>
              <a:t>Context(</a:t>
            </a:r>
            <a:r>
              <a:rPr lang="en-US" dirty="0" err="1"/>
              <a:t>prec</a:t>
            </a:r>
            <a:r>
              <a:rPr lang="en-US" dirty="0"/>
              <a:t>=28, rounding=ROUND_HALF_EVEN, </a:t>
            </a:r>
            <a:r>
              <a:rPr lang="en-US" dirty="0" err="1"/>
              <a:t>Emin</a:t>
            </a:r>
            <a:r>
              <a:rPr lang="en-US" dirty="0"/>
              <a:t>=-999999, </a:t>
            </a:r>
            <a:r>
              <a:rPr lang="en-US" dirty="0" err="1"/>
              <a:t>Emax</a:t>
            </a:r>
            <a:r>
              <a:rPr lang="en-US" dirty="0"/>
              <a:t>=999999,</a:t>
            </a:r>
          </a:p>
          <a:p>
            <a:r>
              <a:rPr lang="en-US" dirty="0"/>
              <a:t>        capitals=1, clamp=0, flags=[], traps=[Overflow, </a:t>
            </a:r>
            <a:r>
              <a:rPr lang="en-US" dirty="0" err="1"/>
              <a:t>DivisionByZero</a:t>
            </a:r>
            <a:r>
              <a:rPr lang="en-US" dirty="0"/>
              <a:t>,</a:t>
            </a:r>
          </a:p>
          <a:p>
            <a:r>
              <a:rPr lang="en-US" dirty="0"/>
              <a:t>        </a:t>
            </a:r>
            <a:r>
              <a:rPr lang="en-US" dirty="0" err="1"/>
              <a:t>InvalidOperation</a:t>
            </a:r>
            <a:r>
              <a:rPr lang="en-US" dirty="0"/>
              <a:t>])</a:t>
            </a:r>
          </a:p>
          <a:p>
            <a:endParaRPr lang="en-US" dirty="0"/>
          </a:p>
          <a:p>
            <a:r>
              <a:rPr lang="en-US" dirty="0"/>
              <a:t>&gt;&gt;&gt; </a:t>
            </a:r>
            <a:r>
              <a:rPr lang="en-US" dirty="0" err="1"/>
              <a:t>getcontext</a:t>
            </a:r>
            <a:r>
              <a:rPr lang="en-US" dirty="0"/>
              <a:t>().</a:t>
            </a:r>
            <a:r>
              <a:rPr lang="en-US" dirty="0" err="1"/>
              <a:t>prec</a:t>
            </a:r>
            <a:r>
              <a:rPr lang="en-US" dirty="0"/>
              <a:t> = 7       </a:t>
            </a:r>
            <a:r>
              <a:rPr lang="en-US" dirty="0">
                <a:solidFill>
                  <a:srgbClr val="0070C0"/>
                </a:solidFill>
              </a:rPr>
              <a:t># Setting a new precision</a:t>
            </a:r>
          </a:p>
          <a:p>
            <a:pPr marL="0" indent="0">
              <a:buNone/>
            </a:pPr>
            <a:r>
              <a:rPr lang="en-US" dirty="0">
                <a:solidFill>
                  <a:srgbClr val="0070C0"/>
                </a:solidFill>
              </a:rPr>
              <a:t>NOTE: The flag and traps are included to handle exception conditions, if we don’t want we can set it empty like this flags=[], traps=[].</a:t>
            </a:r>
          </a:p>
        </p:txBody>
      </p:sp>
    </p:spTree>
    <p:extLst>
      <p:ext uri="{BB962C8B-B14F-4D97-AF65-F5344CB8AC3E}">
        <p14:creationId xmlns:p14="http://schemas.microsoft.com/office/powerpoint/2010/main" val="169204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Decimal Objects..</a:t>
            </a:r>
          </a:p>
        </p:txBody>
      </p:sp>
      <p:sp>
        <p:nvSpPr>
          <p:cNvPr id="3" name="Content Placeholder 2"/>
          <p:cNvSpPr>
            <a:spLocks noGrp="1"/>
          </p:cNvSpPr>
          <p:nvPr>
            <p:ph idx="1"/>
          </p:nvPr>
        </p:nvSpPr>
        <p:spPr>
          <a:xfrm>
            <a:off x="1154954" y="2390503"/>
            <a:ext cx="8825659" cy="4036423"/>
          </a:xfrm>
        </p:spPr>
        <p:txBody>
          <a:bodyPr/>
          <a:lstStyle/>
          <a:p>
            <a:r>
              <a:rPr lang="en-US" dirty="0"/>
              <a:t>class </a:t>
            </a:r>
            <a:r>
              <a:rPr lang="en-US" dirty="0" err="1"/>
              <a:t>decimal.Decimal</a:t>
            </a:r>
            <a:r>
              <a:rPr lang="en-US" dirty="0"/>
              <a:t>(value="0", context=None)</a:t>
            </a:r>
          </a:p>
          <a:p>
            <a:r>
              <a:rPr lang="en-US" b="1" dirty="0"/>
              <a:t>Construct a new Decimal object based from value.</a:t>
            </a:r>
          </a:p>
          <a:p>
            <a:endParaRPr lang="en-US" dirty="0"/>
          </a:p>
          <a:p>
            <a:r>
              <a:rPr lang="en-US" dirty="0"/>
              <a:t>Value can be an integer, string, tuple, float, or another Decimal object. If no value is given, returns Decimal('0'). If value is a string, it should conform to the decimal numeric string syntax after leading and trailing whitespace characters.</a:t>
            </a:r>
          </a:p>
          <a:p>
            <a:r>
              <a:rPr lang="en-US" dirty="0"/>
              <a:t>If value is a </a:t>
            </a:r>
            <a:r>
              <a:rPr lang="en-US" b="1" dirty="0"/>
              <a:t>tuple</a:t>
            </a:r>
            <a:r>
              <a:rPr lang="en-US" dirty="0"/>
              <a:t>, it should have three components, a sign (0 for positive or 1 for negative), a tuple of digits, and an integer exponent. </a:t>
            </a:r>
          </a:p>
          <a:p>
            <a:r>
              <a:rPr lang="en-US" dirty="0"/>
              <a:t>For example, Decimal((0, (1, 4, 1, 4), -3)) returns Decimal('1.414').</a:t>
            </a:r>
          </a:p>
        </p:txBody>
      </p:sp>
    </p:spTree>
    <p:extLst>
      <p:ext uri="{BB962C8B-B14F-4D97-AF65-F5344CB8AC3E}">
        <p14:creationId xmlns:p14="http://schemas.microsoft.com/office/powerpoint/2010/main" val="139205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54954" y="2403565"/>
            <a:ext cx="8825659" cy="4193178"/>
          </a:xfrm>
        </p:spPr>
        <p:txBody>
          <a:bodyPr>
            <a:normAutofit lnSpcReduction="10000"/>
          </a:bodyPr>
          <a:lstStyle/>
          <a:p>
            <a:r>
              <a:rPr lang="en-US" dirty="0"/>
              <a:t>If value is a float, the binary floating point value is </a:t>
            </a:r>
            <a:r>
              <a:rPr lang="en-US" dirty="0" err="1"/>
              <a:t>losslessly</a:t>
            </a:r>
            <a:r>
              <a:rPr lang="en-US" dirty="0"/>
              <a:t> converted to its exact decimal equivalent. This conversion can often require 53 or more digits of precision.</a:t>
            </a:r>
          </a:p>
          <a:p>
            <a:r>
              <a:rPr lang="en-US" dirty="0"/>
              <a:t>For example, Decimal(float('1.1')) converts to Decimal('1.100000000000000088817841970012523233890533447265625') Once constructed, Decimal objects are immutable.</a:t>
            </a:r>
          </a:p>
          <a:p>
            <a:endParaRPr lang="en-US" dirty="0"/>
          </a:p>
          <a:p>
            <a:pPr marL="0" indent="0">
              <a:buNone/>
            </a:pPr>
            <a:r>
              <a:rPr lang="en-US" dirty="0"/>
              <a:t>	</a:t>
            </a:r>
            <a:r>
              <a:rPr lang="en-US" b="1" dirty="0"/>
              <a:t>&gt;&gt;&gt;</a:t>
            </a:r>
            <a:r>
              <a:rPr lang="en-US" dirty="0"/>
              <a:t> -7 // 4</a:t>
            </a:r>
          </a:p>
          <a:p>
            <a:pPr marL="0" indent="0">
              <a:buNone/>
            </a:pPr>
            <a:r>
              <a:rPr lang="en-US" dirty="0"/>
              <a:t>	-1</a:t>
            </a:r>
          </a:p>
          <a:p>
            <a:pPr marL="0" indent="0">
              <a:buNone/>
            </a:pPr>
            <a:r>
              <a:rPr lang="en-US" dirty="0"/>
              <a:t>	</a:t>
            </a:r>
            <a:r>
              <a:rPr lang="en-US" b="1" dirty="0"/>
              <a:t>&gt;&gt;&gt;</a:t>
            </a:r>
            <a:r>
              <a:rPr lang="en-US" dirty="0"/>
              <a:t> Decimal(-7) // Decimal(4)</a:t>
            </a:r>
          </a:p>
          <a:p>
            <a:pPr marL="0" indent="0">
              <a:buNone/>
            </a:pPr>
            <a:r>
              <a:rPr lang="en-US" dirty="0"/>
              <a:t>	Decimal('-1‘)</a:t>
            </a:r>
          </a:p>
          <a:p>
            <a:pPr marL="0" indent="0">
              <a:buNone/>
            </a:pPr>
            <a:r>
              <a:rPr lang="en-US" b="1" dirty="0">
                <a:solidFill>
                  <a:srgbClr val="0070C0"/>
                </a:solidFill>
              </a:rPr>
              <a:t>Note: The % and // operators implement the remainder and divide-integer operations (respectively).</a:t>
            </a:r>
          </a:p>
        </p:txBody>
      </p:sp>
    </p:spTree>
    <p:extLst>
      <p:ext uri="{BB962C8B-B14F-4D97-AF65-F5344CB8AC3E}">
        <p14:creationId xmlns:p14="http://schemas.microsoft.com/office/powerpoint/2010/main" val="385191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erlin Sans FB Demi" panose="020E0802020502020306" pitchFamily="34" charset="0"/>
              </a:rPr>
              <a:t>Methods..</a:t>
            </a:r>
          </a:p>
        </p:txBody>
      </p:sp>
      <p:sp>
        <p:nvSpPr>
          <p:cNvPr id="3" name="Content Placeholder 2"/>
          <p:cNvSpPr>
            <a:spLocks noGrp="1"/>
          </p:cNvSpPr>
          <p:nvPr>
            <p:ph idx="1"/>
          </p:nvPr>
        </p:nvSpPr>
        <p:spPr/>
        <p:txBody>
          <a:bodyPr>
            <a:normAutofit fontScale="92500" lnSpcReduction="20000"/>
          </a:bodyPr>
          <a:lstStyle/>
          <a:p>
            <a:r>
              <a:rPr lang="en-US" dirty="0"/>
              <a:t>In addition to the standard numeric properties, decimal floating point objects also have a number of specialized methods, Some of them are mentioned below:</a:t>
            </a:r>
          </a:p>
          <a:p>
            <a:pPr marL="0" indent="0">
              <a:buNone/>
            </a:pPr>
            <a:endParaRPr lang="en-US" dirty="0"/>
          </a:p>
          <a:p>
            <a:r>
              <a:rPr lang="en-US" b="1" dirty="0" err="1"/>
              <a:t>as_tuple</a:t>
            </a:r>
            <a:r>
              <a:rPr lang="en-US" b="1" dirty="0"/>
              <a:t>()</a:t>
            </a:r>
          </a:p>
          <a:p>
            <a:pPr marL="0" indent="0">
              <a:buNone/>
            </a:pPr>
            <a:r>
              <a:rPr lang="en-US" dirty="0"/>
              <a:t>Return a named tuple representation of the number: </a:t>
            </a:r>
            <a:r>
              <a:rPr lang="en-US" dirty="0" err="1"/>
              <a:t>DecimalTuple</a:t>
            </a:r>
            <a:r>
              <a:rPr lang="en-US" dirty="0"/>
              <a:t>(sign, digits, exponent).</a:t>
            </a:r>
          </a:p>
          <a:p>
            <a:pPr marL="0" indent="0">
              <a:buNone/>
            </a:pPr>
            <a:endParaRPr lang="en-US" b="1" dirty="0"/>
          </a:p>
          <a:p>
            <a:r>
              <a:rPr lang="en-US" b="1" dirty="0" err="1"/>
              <a:t>is_finite</a:t>
            </a:r>
            <a:r>
              <a:rPr lang="en-US" b="1" dirty="0"/>
              <a:t>()</a:t>
            </a:r>
          </a:p>
          <a:p>
            <a:pPr marL="0" indent="0">
              <a:buNone/>
            </a:pPr>
            <a:r>
              <a:rPr lang="en-US" dirty="0"/>
              <a:t>Return True if the argument is a finite number, and False if the argument is an infinity or a </a:t>
            </a:r>
            <a:r>
              <a:rPr lang="en-US" dirty="0" err="1"/>
              <a:t>NaN</a:t>
            </a:r>
            <a:r>
              <a:rPr lang="en-US" dirty="0"/>
              <a:t>.</a:t>
            </a:r>
          </a:p>
          <a:p>
            <a:endParaRPr lang="en-US" dirty="0"/>
          </a:p>
        </p:txBody>
      </p:sp>
    </p:spTree>
    <p:extLst>
      <p:ext uri="{BB962C8B-B14F-4D97-AF65-F5344CB8AC3E}">
        <p14:creationId xmlns:p14="http://schemas.microsoft.com/office/powerpoint/2010/main" val="2586301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7153</TotalTime>
  <Words>1323</Words>
  <Application>Microsoft Office PowerPoint</Application>
  <PresentationFormat>Widescreen</PresentationFormat>
  <Paragraphs>115</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Arial Rounded MT Bold</vt:lpstr>
      <vt:lpstr>Berlin Sans FB Demi</vt:lpstr>
      <vt:lpstr>Calibri</vt:lpstr>
      <vt:lpstr>Century Gothic</vt:lpstr>
      <vt:lpstr>Wingdings 3</vt:lpstr>
      <vt:lpstr>Ion Boardroom</vt:lpstr>
      <vt:lpstr>Python Modules:-</vt:lpstr>
      <vt:lpstr>Understanding Decimal</vt:lpstr>
      <vt:lpstr>Decimal and Float</vt:lpstr>
      <vt:lpstr>Output Comparison…</vt:lpstr>
      <vt:lpstr>To Get Context…</vt:lpstr>
      <vt:lpstr>PowerPoint Presentation</vt:lpstr>
      <vt:lpstr>Decimal Objects..</vt:lpstr>
      <vt:lpstr>PowerPoint Presentation</vt:lpstr>
      <vt:lpstr>Methods..</vt:lpstr>
      <vt:lpstr>PowerPoint Presentation</vt:lpstr>
      <vt:lpstr>Rounding Modules..</vt:lpstr>
      <vt:lpstr>PowerPoint Presentation</vt:lpstr>
      <vt:lpstr>Signals..</vt:lpstr>
      <vt:lpstr>Examples..</vt:lpstr>
      <vt:lpstr>Special Values..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Module</dc:title>
  <dc:creator>Shubham sharma</dc:creator>
  <cp:lastModifiedBy>Shivani Agrawal</cp:lastModifiedBy>
  <cp:revision>24</cp:revision>
  <dcterms:created xsi:type="dcterms:W3CDTF">2018-01-15T14:50:29Z</dcterms:created>
  <dcterms:modified xsi:type="dcterms:W3CDTF">2018-01-28T13:36:33Z</dcterms:modified>
</cp:coreProperties>
</file>