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30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23-Jan-18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Poor Richard" panose="02080502050505020702" pitchFamily="18" charset="0"/>
              </a:rPr>
              <a:t>Python Module </a:t>
            </a:r>
            <a:r>
              <a:rPr lang="en-US" dirty="0" smtClean="0">
                <a:latin typeface="Bradley Hand ITC" panose="03070402050302030203" pitchFamily="66" charset="0"/>
              </a:rPr>
              <a:t>:</a:t>
            </a:r>
            <a:endParaRPr lang="en-US" dirty="0">
              <a:latin typeface="Bradley Hand ITC" panose="03070402050302030203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Poor Richard" panose="02080502050505020702" pitchFamily="18" charset="0"/>
              </a:rPr>
              <a:t>Operators</a:t>
            </a:r>
            <a:endParaRPr lang="en-US" sz="4400" dirty="0">
              <a:latin typeface="Poor Richard" panose="020805020505050207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82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neg</a:t>
            </a:r>
            <a:r>
              <a:rPr lang="en-US" dirty="0" smtClean="0"/>
              <a:t>(</a:t>
            </a:r>
            <a:r>
              <a:rPr lang="en-US" i="1" dirty="0" err="1" smtClean="0"/>
              <a:t>obj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neg</a:t>
            </a:r>
            <a:r>
              <a:rPr lang="en-US" dirty="0" smtClean="0"/>
              <a:t>_ _(</a:t>
            </a:r>
            <a:r>
              <a:rPr lang="en-US" i="1" dirty="0" err="1" smtClean="0"/>
              <a:t>obj</a:t>
            </a:r>
            <a:r>
              <a:rPr lang="en-US" i="1" dirty="0" smtClean="0"/>
              <a:t>)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C00000"/>
                </a:solidFill>
              </a:rPr>
              <a:t>#Return </a:t>
            </a:r>
            <a:r>
              <a:rPr lang="en-US" dirty="0" err="1" smtClean="0">
                <a:solidFill>
                  <a:srgbClr val="C00000"/>
                </a:solidFill>
              </a:rPr>
              <a:t>obj</a:t>
            </a:r>
            <a:r>
              <a:rPr lang="en-US" dirty="0" smtClean="0">
                <a:solidFill>
                  <a:srgbClr val="C00000"/>
                </a:solidFill>
              </a:rPr>
              <a:t> negated(-</a:t>
            </a:r>
            <a:r>
              <a:rPr lang="en-US" dirty="0" err="1" smtClean="0">
                <a:solidFill>
                  <a:srgbClr val="C00000"/>
                </a:solidFill>
              </a:rPr>
              <a:t>obj</a:t>
            </a:r>
            <a:r>
              <a:rPr lang="en-US" dirty="0" smtClean="0">
                <a:solidFill>
                  <a:srgbClr val="C00000"/>
                </a:solidFill>
              </a:rPr>
              <a:t>).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o</a:t>
            </a:r>
            <a:r>
              <a:rPr lang="en-US" dirty="0" err="1" smtClean="0"/>
              <a:t>perator</a:t>
            </a:r>
            <a:r>
              <a:rPr lang="en-US" b="1" dirty="0" err="1" smtClean="0"/>
              <a:t>.pos</a:t>
            </a:r>
            <a:r>
              <a:rPr lang="en-US" dirty="0" smtClean="0"/>
              <a:t>(</a:t>
            </a:r>
            <a:r>
              <a:rPr lang="en-US" dirty="0" err="1" smtClean="0"/>
              <a:t>obj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</a:t>
            </a:r>
            <a:r>
              <a:rPr lang="en-US" dirty="0" smtClean="0"/>
              <a:t>perator._ _</a:t>
            </a:r>
            <a:r>
              <a:rPr lang="en-US" b="1" dirty="0" err="1" smtClean="0"/>
              <a:t>pos</a:t>
            </a:r>
            <a:r>
              <a:rPr lang="en-US" dirty="0" smtClean="0"/>
              <a:t>_ _(</a:t>
            </a:r>
            <a:r>
              <a:rPr lang="en-US" i="1" dirty="0" err="1" smtClean="0"/>
              <a:t>obj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</a:t>
            </a:r>
            <a:r>
              <a:rPr lang="en-US" dirty="0" err="1" smtClean="0">
                <a:solidFill>
                  <a:srgbClr val="C00000"/>
                </a:solidFill>
              </a:rPr>
              <a:t>obj</a:t>
            </a:r>
            <a:r>
              <a:rPr lang="en-US" dirty="0" smtClean="0">
                <a:solidFill>
                  <a:srgbClr val="C00000"/>
                </a:solidFill>
              </a:rPr>
              <a:t> positive(+</a:t>
            </a:r>
            <a:r>
              <a:rPr lang="en-US" dirty="0" err="1" smtClean="0">
                <a:solidFill>
                  <a:srgbClr val="C00000"/>
                </a:solidFill>
              </a:rPr>
              <a:t>obj</a:t>
            </a:r>
            <a:r>
              <a:rPr lang="en-US" dirty="0" smtClean="0">
                <a:solidFill>
                  <a:srgbClr val="C00000"/>
                </a:solidFill>
              </a:rPr>
              <a:t>).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o</a:t>
            </a:r>
            <a:r>
              <a:rPr lang="en-US" dirty="0" err="1" smtClean="0"/>
              <a:t>perator.</a:t>
            </a:r>
            <a:r>
              <a:rPr lang="en-US" b="1" dirty="0" err="1" smtClean="0"/>
              <a:t>pow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pow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i="1" dirty="0" smtClean="0"/>
              <a:t>)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C00000"/>
                </a:solidFill>
              </a:rPr>
              <a:t>#Return a**b.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rshift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rshift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a shifted right by b.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sub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sub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a-b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truediv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truediv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true value of a/b.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7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xor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xor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a bitwise exclusive or of a and b.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8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operator?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</a:t>
            </a:r>
            <a:r>
              <a:rPr lang="en-US" sz="2400" dirty="0"/>
              <a:t>computer programming and at the command line, an </a:t>
            </a:r>
            <a:r>
              <a:rPr lang="en-US" sz="2400" b="1" dirty="0"/>
              <a:t>operator</a:t>
            </a:r>
            <a:r>
              <a:rPr lang="en-US" sz="2400" dirty="0"/>
              <a:t> is an object that is capable of </a:t>
            </a:r>
            <a:r>
              <a:rPr lang="en-US" sz="2400" dirty="0" smtClean="0"/>
              <a:t>manipulating </a:t>
            </a:r>
            <a:r>
              <a:rPr lang="en-US" sz="2400" dirty="0"/>
              <a:t>a </a:t>
            </a:r>
            <a:r>
              <a:rPr lang="en-US" sz="2400" dirty="0" smtClean="0"/>
              <a:t>value.</a:t>
            </a:r>
          </a:p>
          <a:p>
            <a:r>
              <a:rPr lang="en-US" sz="2400" dirty="0" smtClean="0"/>
              <a:t>Programming language operators are same as used in mathematics.</a:t>
            </a:r>
          </a:p>
          <a:p>
            <a:r>
              <a:rPr lang="en-US" sz="2400" b="1" dirty="0"/>
              <a:t>O</a:t>
            </a:r>
            <a:r>
              <a:rPr lang="en-US" sz="2400" b="1" dirty="0" smtClean="0"/>
              <a:t>perator</a:t>
            </a:r>
            <a:r>
              <a:rPr lang="en-US" sz="2400" dirty="0" smtClean="0"/>
              <a:t> module makes complex calculations much more easier. 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Module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operator module exports a set of efficient functions for example, </a:t>
            </a:r>
            <a:r>
              <a:rPr lang="en-US" b="1" dirty="0" smtClean="0"/>
              <a:t>operator.add(</a:t>
            </a:r>
            <a:r>
              <a:rPr lang="en-US" b="1" dirty="0" err="1" smtClean="0"/>
              <a:t>x,y</a:t>
            </a:r>
            <a:r>
              <a:rPr lang="en-US" b="1" dirty="0" smtClean="0"/>
              <a:t>) </a:t>
            </a:r>
            <a:r>
              <a:rPr lang="en-US" dirty="0" smtClean="0"/>
              <a:t>is equivalent to the expression </a:t>
            </a:r>
            <a:r>
              <a:rPr lang="en-US" b="1" dirty="0" smtClean="0"/>
              <a:t>x+y.</a:t>
            </a:r>
          </a:p>
          <a:p>
            <a:r>
              <a:rPr lang="en-US" dirty="0" smtClean="0"/>
              <a:t>The functions fall into categories that perform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Object comparisons.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Logical operations.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Mathematical operations.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Sequence operations.</a:t>
            </a:r>
          </a:p>
        </p:txBody>
      </p:sp>
    </p:spTree>
    <p:extLst>
      <p:ext uri="{BB962C8B-B14F-4D97-AF65-F5344CB8AC3E}">
        <p14:creationId xmlns:p14="http://schemas.microsoft.com/office/powerpoint/2010/main" val="160597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52" y="2291379"/>
            <a:ext cx="11177195" cy="434608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operator.</a:t>
            </a:r>
            <a:r>
              <a:rPr lang="en-US" b="1" dirty="0" smtClean="0"/>
              <a:t>lt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err="1"/>
              <a:t>o</a:t>
            </a:r>
            <a:r>
              <a:rPr lang="en-US" dirty="0" err="1" smtClean="0"/>
              <a:t>perator.</a:t>
            </a:r>
            <a:r>
              <a:rPr lang="en-US" b="1" dirty="0" err="1" smtClean="0"/>
              <a:t>le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err="1"/>
              <a:t>o</a:t>
            </a:r>
            <a:r>
              <a:rPr lang="en-US" dirty="0" err="1" smtClean="0"/>
              <a:t>perator.</a:t>
            </a:r>
            <a:r>
              <a:rPr lang="en-US" b="1" dirty="0" err="1" smtClean="0"/>
              <a:t>eq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operator.</a:t>
            </a:r>
            <a:r>
              <a:rPr lang="en-US" b="1" dirty="0" smtClean="0"/>
              <a:t>ne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operator.</a:t>
            </a:r>
            <a:r>
              <a:rPr lang="en-US" b="1" dirty="0" smtClean="0"/>
              <a:t>ge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operator.</a:t>
            </a:r>
            <a:r>
              <a:rPr lang="en-US" b="1" dirty="0" smtClean="0"/>
              <a:t>gt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/>
              <a:t>operator</a:t>
            </a:r>
            <a:r>
              <a:rPr lang="en-US" dirty="0" smtClean="0"/>
              <a:t>._ _</a:t>
            </a:r>
            <a:r>
              <a:rPr lang="en-US" b="1" dirty="0" err="1" smtClean="0"/>
              <a:t>lt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r>
              <a:rPr lang="en-US" dirty="0"/>
              <a:t>operator._ </a:t>
            </a:r>
            <a:r>
              <a:rPr lang="en-US" dirty="0" smtClean="0"/>
              <a:t>_</a:t>
            </a:r>
            <a:r>
              <a:rPr lang="en-US" b="1" dirty="0" smtClean="0"/>
              <a:t>le</a:t>
            </a:r>
            <a:r>
              <a:rPr lang="en-US" dirty="0" smtClean="0"/>
              <a:t>_ </a:t>
            </a:r>
            <a:r>
              <a:rPr lang="en-US" dirty="0"/>
              <a:t>_(</a:t>
            </a:r>
            <a:r>
              <a:rPr lang="en-US" i="1" dirty="0" err="1"/>
              <a:t>a,b</a:t>
            </a:r>
            <a:r>
              <a:rPr lang="en-US" dirty="0" smtClean="0"/>
              <a:t>)</a:t>
            </a:r>
          </a:p>
          <a:p>
            <a:r>
              <a:rPr lang="en-US" dirty="0"/>
              <a:t>operator._ </a:t>
            </a:r>
            <a:r>
              <a:rPr lang="en-US" dirty="0" smtClean="0"/>
              <a:t>_</a:t>
            </a:r>
            <a:r>
              <a:rPr lang="en-US" b="1" dirty="0" err="1" smtClean="0"/>
              <a:t>eq</a:t>
            </a:r>
            <a:r>
              <a:rPr lang="en-US" dirty="0" smtClean="0"/>
              <a:t>_ </a:t>
            </a:r>
            <a:r>
              <a:rPr lang="en-US" dirty="0"/>
              <a:t>_(</a:t>
            </a:r>
            <a:r>
              <a:rPr lang="en-US" i="1" dirty="0" err="1"/>
              <a:t>a,b</a:t>
            </a:r>
            <a:r>
              <a:rPr lang="en-US" dirty="0"/>
              <a:t>)</a:t>
            </a:r>
          </a:p>
          <a:p>
            <a:r>
              <a:rPr lang="en-US" dirty="0"/>
              <a:t>operator._ </a:t>
            </a:r>
            <a:r>
              <a:rPr lang="en-US" dirty="0" smtClean="0"/>
              <a:t>_</a:t>
            </a:r>
            <a:r>
              <a:rPr lang="en-US" b="1" dirty="0" smtClean="0"/>
              <a:t>ne</a:t>
            </a:r>
            <a:r>
              <a:rPr lang="en-US" dirty="0" smtClean="0"/>
              <a:t>_ </a:t>
            </a:r>
            <a:r>
              <a:rPr lang="en-US" dirty="0"/>
              <a:t>_(</a:t>
            </a:r>
            <a:r>
              <a:rPr lang="en-US" i="1" dirty="0" err="1"/>
              <a:t>a,b</a:t>
            </a:r>
            <a:r>
              <a:rPr lang="en-US" dirty="0"/>
              <a:t>)</a:t>
            </a:r>
          </a:p>
          <a:p>
            <a:r>
              <a:rPr lang="en-US" dirty="0"/>
              <a:t>operator._ </a:t>
            </a:r>
            <a:r>
              <a:rPr lang="en-US" dirty="0" smtClean="0"/>
              <a:t>_</a:t>
            </a:r>
            <a:r>
              <a:rPr lang="en-US" b="1" dirty="0" err="1" smtClean="0"/>
              <a:t>ge</a:t>
            </a:r>
            <a:r>
              <a:rPr lang="en-US" dirty="0" smtClean="0"/>
              <a:t>_ </a:t>
            </a:r>
            <a:r>
              <a:rPr lang="en-US" dirty="0"/>
              <a:t>_(</a:t>
            </a:r>
            <a:r>
              <a:rPr lang="en-US" i="1" dirty="0" err="1"/>
              <a:t>a,b</a:t>
            </a:r>
            <a:r>
              <a:rPr lang="en-US" dirty="0"/>
              <a:t>)</a:t>
            </a:r>
          </a:p>
          <a:p>
            <a:r>
              <a:rPr lang="en-US" dirty="0"/>
              <a:t>operator._ </a:t>
            </a:r>
            <a:r>
              <a:rPr lang="en-US" dirty="0" smtClean="0"/>
              <a:t>_</a:t>
            </a:r>
            <a:r>
              <a:rPr lang="en-US" b="1" dirty="0" err="1" smtClean="0"/>
              <a:t>gt</a:t>
            </a:r>
            <a:r>
              <a:rPr lang="en-US" dirty="0" smtClean="0"/>
              <a:t>_ </a:t>
            </a:r>
            <a:r>
              <a:rPr lang="en-US" dirty="0"/>
              <a:t>_(</a:t>
            </a:r>
            <a:r>
              <a:rPr lang="en-US" i="1" dirty="0" err="1"/>
              <a:t>a,b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9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err="1" smtClean="0"/>
              <a:t>lt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 is equivalent to a&lt;b.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le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 is equivalent to a&lt;=b.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 smtClean="0"/>
              <a:t>eq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/>
              <a:t>) is equivalent to </a:t>
            </a:r>
            <a:r>
              <a:rPr lang="en-US" dirty="0" smtClean="0"/>
              <a:t>a==b.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ne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/>
              <a:t>) is equivalent to </a:t>
            </a:r>
            <a:r>
              <a:rPr lang="en-US" dirty="0" smtClean="0"/>
              <a:t>a a!=b.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 smtClean="0"/>
              <a:t>gt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/>
              <a:t>) is equivalent to </a:t>
            </a:r>
            <a:r>
              <a:rPr lang="en-US" dirty="0" smtClean="0"/>
              <a:t>a&gt;b.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 smtClean="0"/>
              <a:t>ge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/>
              <a:t>) is equivalent </a:t>
            </a:r>
            <a:r>
              <a:rPr lang="en-US" dirty="0" smtClean="0"/>
              <a:t>to a&gt;=b.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5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31376"/>
            <a:ext cx="8825659" cy="3416300"/>
          </a:xfrm>
        </p:spPr>
        <p:txBody>
          <a:bodyPr>
            <a:norm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>
                <a:solidFill>
                  <a:srgbClr val="222222"/>
                </a:solidFill>
                <a:cs typeface="Courier New" panose="02070309020205020404" pitchFamily="49" charset="0"/>
              </a:rPr>
              <a:t>operator.</a:t>
            </a:r>
            <a:r>
              <a:rPr lang="en-US" altLang="en-US" b="1" dirty="0" err="1">
                <a:solidFill>
                  <a:srgbClr val="222222"/>
                </a:solidFill>
                <a:cs typeface="Courier New" panose="02070309020205020404" pitchFamily="49" charset="0"/>
              </a:rPr>
              <a:t>not</a:t>
            </a:r>
            <a:r>
              <a:rPr lang="en-US" altLang="en-US" b="1" dirty="0">
                <a:solidFill>
                  <a:srgbClr val="222222"/>
                </a:solidFill>
                <a:cs typeface="Courier New" panose="02070309020205020404" pitchFamily="49" charset="0"/>
              </a:rPr>
              <a:t>_</a:t>
            </a:r>
            <a:r>
              <a:rPr lang="en-US" altLang="en-US" dirty="0">
                <a:solidFill>
                  <a:srgbClr val="222222"/>
                </a:solidFill>
              </a:rPr>
              <a:t>(</a:t>
            </a:r>
            <a:r>
              <a:rPr lang="en-US" altLang="en-US" i="1" dirty="0" err="1">
                <a:solidFill>
                  <a:srgbClr val="222222"/>
                </a:solidFill>
              </a:rPr>
              <a:t>obj</a:t>
            </a:r>
            <a:r>
              <a:rPr lang="en-US" altLang="en-US" dirty="0">
                <a:solidFill>
                  <a:srgbClr val="222222"/>
                </a:solidFill>
              </a:rPr>
              <a:t>)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rgbClr val="222222"/>
                </a:solidFill>
                <a:cs typeface="Courier New" panose="02070309020205020404" pitchFamily="49" charset="0"/>
              </a:rPr>
              <a:t>operator</a:t>
            </a:r>
            <a:r>
              <a:rPr lang="en-US" altLang="en-US" dirty="0" smtClean="0">
                <a:solidFill>
                  <a:srgbClr val="222222"/>
                </a:solidFill>
                <a:cs typeface="Courier New" panose="02070309020205020404" pitchFamily="49" charset="0"/>
              </a:rPr>
              <a:t>.</a:t>
            </a:r>
            <a:r>
              <a:rPr lang="en-US" altLang="en-US" b="1" dirty="0" smtClean="0">
                <a:solidFill>
                  <a:srgbClr val="222222"/>
                </a:solidFill>
                <a:cs typeface="Courier New" panose="02070309020205020404" pitchFamily="49" charset="0"/>
              </a:rPr>
              <a:t>_ _</a:t>
            </a:r>
            <a:r>
              <a:rPr lang="en-US" altLang="en-US" b="1" dirty="0">
                <a:solidFill>
                  <a:srgbClr val="222222"/>
                </a:solidFill>
                <a:cs typeface="Courier New" panose="02070309020205020404" pitchFamily="49" charset="0"/>
              </a:rPr>
              <a:t>not</a:t>
            </a:r>
            <a:r>
              <a:rPr lang="en-US" altLang="en-US" b="1" dirty="0" smtClean="0">
                <a:solidFill>
                  <a:srgbClr val="222222"/>
                </a:solidFill>
                <a:cs typeface="Courier New" panose="02070309020205020404" pitchFamily="49" charset="0"/>
              </a:rPr>
              <a:t>_ _</a:t>
            </a:r>
            <a:r>
              <a:rPr lang="en-US" altLang="en-US" dirty="0" smtClean="0">
                <a:solidFill>
                  <a:srgbClr val="222222"/>
                </a:solidFill>
              </a:rPr>
              <a:t>(</a:t>
            </a:r>
            <a:r>
              <a:rPr lang="en-US" altLang="en-US" i="1" dirty="0" err="1" smtClean="0">
                <a:solidFill>
                  <a:srgbClr val="222222"/>
                </a:solidFill>
              </a:rPr>
              <a:t>obj</a:t>
            </a:r>
            <a:r>
              <a:rPr lang="en-US" altLang="en-US" dirty="0" smtClean="0">
                <a:solidFill>
                  <a:srgbClr val="222222"/>
                </a:solidFill>
              </a:rPr>
              <a:t>)   </a:t>
            </a:r>
            <a:r>
              <a:rPr lang="en-US" altLang="en-US" dirty="0" smtClean="0">
                <a:solidFill>
                  <a:srgbClr val="C00000"/>
                </a:solidFill>
              </a:rPr>
              <a:t>#</a:t>
            </a:r>
            <a:r>
              <a:rPr lang="en-US" altLang="en-US" sz="1800" dirty="0" smtClean="0">
                <a:solidFill>
                  <a:srgbClr val="C00000"/>
                </a:solidFill>
              </a:rPr>
              <a:t>Return </a:t>
            </a:r>
            <a:r>
              <a:rPr lang="en-US" altLang="en-US" sz="1800" dirty="0">
                <a:solidFill>
                  <a:srgbClr val="C00000"/>
                </a:solidFill>
              </a:rPr>
              <a:t>the outcome of </a:t>
            </a:r>
            <a:r>
              <a:rPr lang="en-US" altLang="en-US" sz="1800" b="1" dirty="0" smtClean="0">
                <a:solidFill>
                  <a:srgbClr val="C00000"/>
                </a:solidFill>
                <a:cs typeface="Courier New" panose="02070309020205020404" pitchFamily="49" charset="0"/>
              </a:rPr>
              <a:t>not</a:t>
            </a:r>
            <a:r>
              <a:rPr lang="en-US" altLang="en-US" sz="1800" dirty="0">
                <a:solidFill>
                  <a:srgbClr val="C00000"/>
                </a:solidFill>
              </a:rPr>
              <a:t> </a:t>
            </a:r>
            <a:r>
              <a:rPr lang="en-US" altLang="en-US" sz="1800" i="1" dirty="0">
                <a:solidFill>
                  <a:srgbClr val="C00000"/>
                </a:solidFill>
              </a:rPr>
              <a:t>obj</a:t>
            </a:r>
            <a:r>
              <a:rPr lang="en-US" altLang="en-US" sz="1800" dirty="0" smtClean="0">
                <a:solidFill>
                  <a:srgbClr val="C00000"/>
                </a:solidFill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dirty="0">
              <a:solidFill>
                <a:srgbClr val="C0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 smtClean="0">
                <a:solidFill>
                  <a:srgbClr val="222222"/>
                </a:solidFill>
                <a:cs typeface="Courier New" panose="02070309020205020404" pitchFamily="49" charset="0"/>
              </a:rPr>
              <a:t>operator.</a:t>
            </a:r>
            <a:r>
              <a:rPr lang="en-US" altLang="en-US" b="1" dirty="0" err="1" smtClean="0">
                <a:solidFill>
                  <a:srgbClr val="222222"/>
                </a:solidFill>
                <a:cs typeface="Courier New" panose="02070309020205020404" pitchFamily="49" charset="0"/>
              </a:rPr>
              <a:t>truth</a:t>
            </a:r>
            <a:r>
              <a:rPr lang="en-US" altLang="en-US" dirty="0" smtClean="0">
                <a:solidFill>
                  <a:srgbClr val="222222"/>
                </a:solidFill>
              </a:rPr>
              <a:t>(</a:t>
            </a:r>
            <a:r>
              <a:rPr lang="en-US" altLang="en-US" i="1" dirty="0" err="1" smtClean="0">
                <a:solidFill>
                  <a:srgbClr val="222222"/>
                </a:solidFill>
              </a:rPr>
              <a:t>obj</a:t>
            </a:r>
            <a:r>
              <a:rPr lang="en-US" altLang="en-US" dirty="0" smtClean="0">
                <a:solidFill>
                  <a:srgbClr val="222222"/>
                </a:solidFill>
              </a:rPr>
              <a:t>)   </a:t>
            </a:r>
            <a:r>
              <a:rPr lang="en-US" altLang="en-US" dirty="0" smtClean="0">
                <a:solidFill>
                  <a:srgbClr val="C00000"/>
                </a:solidFill>
              </a:rPr>
              <a:t>#</a:t>
            </a:r>
            <a:r>
              <a:rPr lang="en-US" altLang="en-US" sz="1800" dirty="0" smtClean="0">
                <a:solidFill>
                  <a:srgbClr val="C00000"/>
                </a:solidFill>
              </a:rPr>
              <a:t>Return</a:t>
            </a:r>
            <a:r>
              <a:rPr lang="en-US" altLang="en-US" sz="1800" dirty="0">
                <a:solidFill>
                  <a:srgbClr val="C00000"/>
                </a:solidFill>
              </a:rPr>
              <a:t> </a:t>
            </a:r>
            <a:r>
              <a:rPr lang="en-US" altLang="en-US" sz="1800" b="1" dirty="0">
                <a:solidFill>
                  <a:srgbClr val="C00000"/>
                </a:solidFill>
                <a:cs typeface="Courier New" panose="02070309020205020404" pitchFamily="49" charset="0"/>
              </a:rPr>
              <a:t>True</a:t>
            </a:r>
            <a:r>
              <a:rPr lang="en-US" altLang="en-US" sz="1800" dirty="0">
                <a:solidFill>
                  <a:srgbClr val="C00000"/>
                </a:solidFill>
              </a:rPr>
              <a:t> if </a:t>
            </a:r>
            <a:r>
              <a:rPr lang="en-US" altLang="en-US" sz="1800" i="1" dirty="0" err="1">
                <a:solidFill>
                  <a:srgbClr val="C00000"/>
                </a:solidFill>
              </a:rPr>
              <a:t>obj</a:t>
            </a:r>
            <a:r>
              <a:rPr lang="en-US" altLang="en-US" sz="1800" dirty="0">
                <a:solidFill>
                  <a:srgbClr val="C00000"/>
                </a:solidFill>
              </a:rPr>
              <a:t> is true, and </a:t>
            </a:r>
            <a:r>
              <a:rPr lang="en-US" altLang="en-US" sz="1800" b="1" dirty="0">
                <a:solidFill>
                  <a:srgbClr val="C00000"/>
                </a:solidFill>
                <a:cs typeface="Courier New" panose="02070309020205020404" pitchFamily="49" charset="0"/>
              </a:rPr>
              <a:t>False</a:t>
            </a:r>
            <a:r>
              <a:rPr lang="en-US" altLang="en-US" sz="1800" dirty="0">
                <a:solidFill>
                  <a:srgbClr val="C00000"/>
                </a:solidFill>
                <a:cs typeface="Courier New" panose="02070309020205020404" pitchFamily="49" charset="0"/>
              </a:rPr>
              <a:t> </a:t>
            </a:r>
            <a:r>
              <a:rPr lang="en-US" altLang="en-US" sz="1800" dirty="0">
                <a:solidFill>
                  <a:srgbClr val="C00000"/>
                </a:solidFill>
              </a:rPr>
              <a:t>otherwise</a:t>
            </a:r>
            <a:r>
              <a:rPr lang="en-US" altLang="en-US" sz="1800" dirty="0" smtClean="0">
                <a:solidFill>
                  <a:srgbClr val="C00000"/>
                </a:solidFill>
              </a:rPr>
              <a:t>.</a:t>
            </a:r>
            <a:endParaRPr lang="en-US" altLang="en-US" dirty="0" smtClean="0">
              <a:solidFill>
                <a:srgbClr val="C0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 dirty="0" smtClean="0">
              <a:solidFill>
                <a:srgbClr val="C0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smtClean="0">
                <a:solidFill>
                  <a:schemeClr val="tx1"/>
                </a:solidFill>
              </a:rPr>
              <a:t>operator.</a:t>
            </a:r>
            <a:r>
              <a:rPr lang="en-US" altLang="en-US" b="1" dirty="0" smtClean="0">
                <a:solidFill>
                  <a:schemeClr val="tx1"/>
                </a:solidFill>
              </a:rPr>
              <a:t>is_</a:t>
            </a:r>
            <a:r>
              <a:rPr lang="en-US" altLang="en-US" dirty="0" smtClean="0">
                <a:solidFill>
                  <a:schemeClr val="tx1"/>
                </a:solidFill>
              </a:rPr>
              <a:t>(</a:t>
            </a:r>
            <a:r>
              <a:rPr lang="en-US" altLang="en-US" dirty="0" err="1" smtClean="0">
                <a:solidFill>
                  <a:schemeClr val="tx1"/>
                </a:solidFill>
              </a:rPr>
              <a:t>a,b</a:t>
            </a:r>
            <a:r>
              <a:rPr lang="en-US" altLang="en-US" dirty="0" smtClean="0">
                <a:solidFill>
                  <a:schemeClr val="tx1"/>
                </a:solidFill>
              </a:rPr>
              <a:t>)   </a:t>
            </a:r>
            <a:r>
              <a:rPr lang="en-US" altLang="en-US" dirty="0" smtClean="0">
                <a:solidFill>
                  <a:srgbClr val="C00000"/>
                </a:solidFill>
              </a:rPr>
              <a:t>#Return a is b. Tests object identity.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 smtClean="0">
                <a:solidFill>
                  <a:schemeClr val="tx1"/>
                </a:solidFill>
              </a:rPr>
              <a:t>operator.</a:t>
            </a:r>
            <a:r>
              <a:rPr lang="en-US" altLang="en-US" b="1" dirty="0" err="1" smtClean="0">
                <a:solidFill>
                  <a:schemeClr val="tx1"/>
                </a:solidFill>
              </a:rPr>
              <a:t>is_not</a:t>
            </a:r>
            <a:r>
              <a:rPr lang="en-US" altLang="en-US" dirty="0" smtClean="0">
                <a:solidFill>
                  <a:schemeClr val="tx1"/>
                </a:solidFill>
              </a:rPr>
              <a:t>(</a:t>
            </a:r>
            <a:r>
              <a:rPr lang="en-US" altLang="en-US" dirty="0" err="1" smtClean="0">
                <a:solidFill>
                  <a:schemeClr val="tx1"/>
                </a:solidFill>
              </a:rPr>
              <a:t>a,b</a:t>
            </a:r>
            <a:r>
              <a:rPr lang="en-US" altLang="en-US" dirty="0" smtClean="0">
                <a:solidFill>
                  <a:schemeClr val="tx1"/>
                </a:solidFill>
              </a:rPr>
              <a:t>)   </a:t>
            </a:r>
            <a:r>
              <a:rPr lang="en-US" altLang="en-US" dirty="0" smtClean="0">
                <a:solidFill>
                  <a:srgbClr val="C00000"/>
                </a:solidFill>
              </a:rPr>
              <a:t>#Return a is not b. Tests object identity.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 dirty="0">
              <a:solidFill>
                <a:srgbClr val="C0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 dirty="0">
              <a:solidFill>
                <a:srgbClr val="C0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97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Operations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abs</a:t>
            </a:r>
            <a:r>
              <a:rPr lang="en-US" dirty="0" smtClean="0"/>
              <a:t>(</a:t>
            </a:r>
            <a:r>
              <a:rPr lang="en-US" i="1" dirty="0" err="1" smtClean="0"/>
              <a:t>obj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abs</a:t>
            </a:r>
            <a:r>
              <a:rPr lang="en-US" dirty="0" smtClean="0"/>
              <a:t>_ _(</a:t>
            </a:r>
            <a:r>
              <a:rPr lang="en-US" i="1" dirty="0" err="1" smtClean="0"/>
              <a:t>obj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the absolute value of the object.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o</a:t>
            </a:r>
            <a:r>
              <a:rPr lang="en-US" dirty="0" smtClean="0"/>
              <a:t>perator.</a:t>
            </a:r>
            <a:r>
              <a:rPr lang="en-US" b="1" dirty="0" smtClean="0"/>
              <a:t>add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add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the bitwise and of and b.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floordiv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floordiv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a//b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900" dirty="0" err="1" smtClean="0"/>
              <a:t>operator.</a:t>
            </a:r>
            <a:r>
              <a:rPr lang="en-US" sz="1900" b="1" dirty="0" err="1" smtClean="0"/>
              <a:t>index</a:t>
            </a:r>
            <a:r>
              <a:rPr lang="en-US" sz="1900" dirty="0" smtClean="0"/>
              <a:t>(</a:t>
            </a:r>
            <a:r>
              <a:rPr lang="en-US" sz="1900" i="1" dirty="0" smtClean="0"/>
              <a:t>a</a:t>
            </a:r>
            <a:r>
              <a:rPr lang="en-US" sz="1900" dirty="0" smtClean="0"/>
              <a:t>)</a:t>
            </a:r>
          </a:p>
          <a:p>
            <a:pPr marL="0" indent="0">
              <a:buNone/>
            </a:pPr>
            <a:r>
              <a:rPr lang="en-US" sz="1900" dirty="0" smtClean="0"/>
              <a:t>operator._ _</a:t>
            </a:r>
            <a:r>
              <a:rPr lang="en-US" sz="1900" b="1" dirty="0" smtClean="0"/>
              <a:t>index</a:t>
            </a:r>
            <a:r>
              <a:rPr lang="en-US" sz="1900" dirty="0" smtClean="0"/>
              <a:t>_ _(</a:t>
            </a:r>
            <a:r>
              <a:rPr lang="en-US" sz="1900" i="1" dirty="0" smtClean="0"/>
              <a:t>a</a:t>
            </a:r>
            <a:r>
              <a:rPr lang="en-US" sz="1900" dirty="0" smtClean="0"/>
              <a:t>)   </a:t>
            </a:r>
            <a:r>
              <a:rPr lang="en-US" sz="1900" dirty="0" smtClean="0">
                <a:solidFill>
                  <a:srgbClr val="C00000"/>
                </a:solidFill>
              </a:rPr>
              <a:t>#Return a converted to an integer</a:t>
            </a:r>
            <a:r>
              <a:rPr lang="en-US" sz="1900" dirty="0" smtClean="0"/>
              <a:t>.</a:t>
            </a:r>
          </a:p>
          <a:p>
            <a:pPr marL="0" indent="0">
              <a:buNone/>
            </a:pPr>
            <a:endParaRPr lang="en-US" sz="1900" dirty="0" smtClean="0"/>
          </a:p>
          <a:p>
            <a:pPr marL="0" indent="0">
              <a:buNone/>
            </a:pPr>
            <a:r>
              <a:rPr lang="en-US" sz="1900" dirty="0" err="1" smtClean="0"/>
              <a:t>operator.</a:t>
            </a:r>
            <a:r>
              <a:rPr lang="en-US" sz="1900" b="1" dirty="0" err="1" smtClean="0"/>
              <a:t>inv</a:t>
            </a:r>
            <a:r>
              <a:rPr lang="en-US" sz="1900" dirty="0" smtClean="0"/>
              <a:t>(</a:t>
            </a:r>
            <a:r>
              <a:rPr lang="en-US" sz="1900" i="1" dirty="0" err="1" smtClean="0"/>
              <a:t>obj</a:t>
            </a:r>
            <a:r>
              <a:rPr lang="en-US" sz="1900" dirty="0" smtClean="0"/>
              <a:t>)</a:t>
            </a:r>
          </a:p>
          <a:p>
            <a:pPr marL="0" indent="0">
              <a:buNone/>
            </a:pPr>
            <a:r>
              <a:rPr lang="en-US" sz="1900" dirty="0" err="1" smtClean="0"/>
              <a:t>operator.</a:t>
            </a:r>
            <a:r>
              <a:rPr lang="en-US" sz="1900" b="1" dirty="0" err="1" smtClean="0"/>
              <a:t>invert</a:t>
            </a:r>
            <a:r>
              <a:rPr lang="en-US" sz="1900" dirty="0" smtClean="0"/>
              <a:t>(</a:t>
            </a:r>
            <a:r>
              <a:rPr lang="en-US" sz="1900" i="1" dirty="0" err="1" smtClean="0"/>
              <a:t>obj</a:t>
            </a:r>
            <a:r>
              <a:rPr lang="en-US" sz="1900" dirty="0" smtClean="0"/>
              <a:t>)</a:t>
            </a:r>
          </a:p>
          <a:p>
            <a:pPr marL="0" indent="0">
              <a:buNone/>
            </a:pPr>
            <a:r>
              <a:rPr lang="en-US" sz="1900" dirty="0" smtClean="0"/>
              <a:t>operator._ _</a:t>
            </a:r>
            <a:r>
              <a:rPr lang="en-US" sz="1900" b="1" dirty="0" err="1" smtClean="0"/>
              <a:t>inv</a:t>
            </a:r>
            <a:r>
              <a:rPr lang="en-US" sz="1900" dirty="0" smtClean="0"/>
              <a:t>_ _(</a:t>
            </a:r>
            <a:r>
              <a:rPr lang="en-US" sz="1900" i="1" dirty="0" err="1" smtClean="0"/>
              <a:t>obj</a:t>
            </a:r>
            <a:r>
              <a:rPr lang="en-US" sz="1900" dirty="0" smtClean="0"/>
              <a:t>)</a:t>
            </a:r>
          </a:p>
          <a:p>
            <a:pPr marL="0" indent="0">
              <a:buNone/>
            </a:pPr>
            <a:r>
              <a:rPr lang="en-US" sz="1900" dirty="0" smtClean="0"/>
              <a:t>operator._ _</a:t>
            </a:r>
            <a:r>
              <a:rPr lang="en-US" sz="1900" b="1" dirty="0" smtClean="0"/>
              <a:t>invert</a:t>
            </a:r>
            <a:r>
              <a:rPr lang="en-US" sz="1900" dirty="0" smtClean="0"/>
              <a:t>_ _(</a:t>
            </a:r>
            <a:r>
              <a:rPr lang="en-US" sz="1900" i="1" dirty="0" err="1" smtClean="0"/>
              <a:t>obj</a:t>
            </a:r>
            <a:r>
              <a:rPr lang="en-US" sz="1900" dirty="0" smtClean="0"/>
              <a:t>)   </a:t>
            </a:r>
            <a:r>
              <a:rPr lang="en-US" sz="1900" dirty="0" smtClean="0">
                <a:solidFill>
                  <a:srgbClr val="C00000"/>
                </a:solidFill>
              </a:rPr>
              <a:t>#Return the bitwise inverse of the number obj.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 err="1" smtClean="0"/>
              <a:t>operator.</a:t>
            </a:r>
            <a:r>
              <a:rPr lang="en-US" sz="1900" b="1" dirty="0" err="1" smtClean="0"/>
              <a:t>lshift</a:t>
            </a:r>
            <a:r>
              <a:rPr lang="en-US" sz="1900" dirty="0" smtClean="0"/>
              <a:t>(</a:t>
            </a:r>
            <a:r>
              <a:rPr lang="en-US" sz="1900" i="1" dirty="0" err="1" smtClean="0"/>
              <a:t>a,b</a:t>
            </a:r>
            <a:r>
              <a:rPr lang="en-US" sz="1900" dirty="0" smtClean="0"/>
              <a:t>)</a:t>
            </a:r>
            <a:endParaRPr lang="en-US" sz="1900" dirty="0"/>
          </a:p>
          <a:p>
            <a:pPr marL="0" indent="0">
              <a:buNone/>
            </a:pPr>
            <a:r>
              <a:rPr lang="en-US" sz="1900" dirty="0" smtClean="0"/>
              <a:t>operator._ _</a:t>
            </a:r>
            <a:r>
              <a:rPr lang="en-US" sz="1900" b="1" dirty="0" err="1" smtClean="0"/>
              <a:t>lshift</a:t>
            </a:r>
            <a:r>
              <a:rPr lang="en-US" sz="1900" dirty="0" smtClean="0"/>
              <a:t>_ _(</a:t>
            </a:r>
            <a:r>
              <a:rPr lang="en-US" sz="1900" i="1" dirty="0" err="1" smtClean="0"/>
              <a:t>a,b</a:t>
            </a:r>
            <a:r>
              <a:rPr lang="en-US" sz="1900" dirty="0" smtClean="0"/>
              <a:t>)   </a:t>
            </a:r>
            <a:r>
              <a:rPr lang="en-US" sz="1900" dirty="0" smtClean="0">
                <a:solidFill>
                  <a:srgbClr val="C00000"/>
                </a:solidFill>
              </a:rPr>
              <a:t>#Return a shifted left by </a:t>
            </a:r>
            <a:r>
              <a:rPr lang="en-US" sz="1900" dirty="0" smtClean="0"/>
              <a:t>b.</a:t>
            </a:r>
            <a:endParaRPr lang="en-US" sz="19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5316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operator.</a:t>
            </a:r>
            <a:r>
              <a:rPr lang="en-US" b="1" dirty="0" smtClean="0"/>
              <a:t>mod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mod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</a:t>
            </a:r>
            <a:r>
              <a:rPr lang="en-US" dirty="0" err="1" smtClean="0">
                <a:solidFill>
                  <a:srgbClr val="C00000"/>
                </a:solidFill>
              </a:rPr>
              <a:t>a%b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mul</a:t>
            </a:r>
            <a:r>
              <a:rPr lang="en-US" dirty="0" smtClean="0"/>
              <a:t>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err="1" smtClean="0"/>
              <a:t>mul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a*b.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operator.</a:t>
            </a:r>
            <a:r>
              <a:rPr lang="en-US" b="1" dirty="0" err="1" smtClean="0"/>
              <a:t>or</a:t>
            </a:r>
            <a:r>
              <a:rPr lang="en-US" dirty="0" smtClean="0"/>
              <a:t>_(</a:t>
            </a:r>
            <a:r>
              <a:rPr lang="en-US" i="1" dirty="0" err="1" smtClean="0"/>
              <a:t>a,b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operator._ _</a:t>
            </a:r>
            <a:r>
              <a:rPr lang="en-US" b="1" dirty="0" smtClean="0"/>
              <a:t>or</a:t>
            </a:r>
            <a:r>
              <a:rPr lang="en-US" dirty="0" smtClean="0"/>
              <a:t>_ _(</a:t>
            </a:r>
            <a:r>
              <a:rPr lang="en-US" i="1" dirty="0" err="1" smtClean="0"/>
              <a:t>a,b</a:t>
            </a:r>
            <a:r>
              <a:rPr lang="en-US" dirty="0" smtClean="0"/>
              <a:t>)   </a:t>
            </a:r>
            <a:r>
              <a:rPr lang="en-US" dirty="0" smtClean="0">
                <a:solidFill>
                  <a:srgbClr val="C00000"/>
                </a:solidFill>
              </a:rPr>
              <a:t>#Return bitwise or of a and b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2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126</TotalTime>
  <Words>483</Words>
  <Application>Microsoft Office PowerPoint</Application>
  <PresentationFormat>Widescreen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Bradley Hand ITC</vt:lpstr>
      <vt:lpstr>Century Gothic</vt:lpstr>
      <vt:lpstr>Courier New</vt:lpstr>
      <vt:lpstr>Poor Richard</vt:lpstr>
      <vt:lpstr>Wingdings 3</vt:lpstr>
      <vt:lpstr>Ion Boardroom</vt:lpstr>
      <vt:lpstr>Python Module :</vt:lpstr>
      <vt:lpstr>What is an operator?</vt:lpstr>
      <vt:lpstr>Operator Module</vt:lpstr>
      <vt:lpstr>Object Comparison</vt:lpstr>
      <vt:lpstr>PowerPoint Presentation</vt:lpstr>
      <vt:lpstr>Logical Operations</vt:lpstr>
      <vt:lpstr>Mathematical Operations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Module :</dc:title>
  <dc:creator>Windows User</dc:creator>
  <cp:lastModifiedBy>Windows User</cp:lastModifiedBy>
  <cp:revision>14</cp:revision>
  <dcterms:created xsi:type="dcterms:W3CDTF">2018-01-23T12:13:50Z</dcterms:created>
  <dcterms:modified xsi:type="dcterms:W3CDTF">2018-01-23T14:20:25Z</dcterms:modified>
</cp:coreProperties>
</file>