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57" r:id="rId3"/>
    <p:sldId id="261" r:id="rId4"/>
    <p:sldId id="262" r:id="rId5"/>
    <p:sldId id="258" r:id="rId6"/>
    <p:sldId id="259" r:id="rId7"/>
    <p:sldId id="260"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81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1/15/2018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9F9E6-059B-466C-B046-F0FB8EEB0DC0}"/>
              </a:ext>
            </a:extLst>
          </p:cNvPr>
          <p:cNvSpPr>
            <a:spLocks noGrp="1"/>
          </p:cNvSpPr>
          <p:nvPr>
            <p:ph type="title"/>
          </p:nvPr>
        </p:nvSpPr>
        <p:spPr>
          <a:xfrm>
            <a:off x="677335" y="609600"/>
            <a:ext cx="8596668" cy="2133600"/>
          </a:xfrm>
        </p:spPr>
        <p:txBody>
          <a:bodyPr/>
          <a:lstStyle/>
          <a:p>
            <a:pPr algn="ctr"/>
            <a:r>
              <a:rPr lang="en-IN" dirty="0"/>
              <a:t>PYTHON MATH MODULE</a:t>
            </a:r>
          </a:p>
        </p:txBody>
      </p:sp>
      <p:sp>
        <p:nvSpPr>
          <p:cNvPr id="3" name="Text Placeholder 2">
            <a:extLst>
              <a:ext uri="{FF2B5EF4-FFF2-40B4-BE49-F238E27FC236}">
                <a16:creationId xmlns:a16="http://schemas.microsoft.com/office/drawing/2014/main" id="{504C5A06-2478-4112-B9C0-B1D499DB7795}"/>
              </a:ext>
            </a:extLst>
          </p:cNvPr>
          <p:cNvSpPr>
            <a:spLocks noGrp="1"/>
          </p:cNvSpPr>
          <p:nvPr>
            <p:ph type="body" idx="1"/>
          </p:nvPr>
        </p:nvSpPr>
        <p:spPr>
          <a:xfrm>
            <a:off x="677335" y="2743200"/>
            <a:ext cx="8596668" cy="3298162"/>
          </a:xfrm>
        </p:spPr>
        <p:txBody>
          <a:bodyPr/>
          <a:lstStyle/>
          <a:p>
            <a:r>
              <a:rPr lang="en-IN" dirty="0"/>
              <a:t>											</a:t>
            </a:r>
            <a:r>
              <a:rPr lang="en-IN" sz="2800" b="1" dirty="0">
                <a:solidFill>
                  <a:schemeClr val="tx1">
                    <a:lumMod val="65000"/>
                    <a:lumOff val="35000"/>
                  </a:schemeClr>
                </a:solidFill>
              </a:rPr>
              <a:t>PRESENTATION BY :</a:t>
            </a:r>
          </a:p>
          <a:p>
            <a:r>
              <a:rPr lang="en-IN" sz="2800" b="1" dirty="0">
                <a:solidFill>
                  <a:schemeClr val="tx1">
                    <a:lumMod val="65000"/>
                    <a:lumOff val="35000"/>
                  </a:schemeClr>
                </a:solidFill>
              </a:rPr>
              <a:t>											KOPAL VERMA</a:t>
            </a:r>
          </a:p>
        </p:txBody>
      </p:sp>
      <p:pic>
        <p:nvPicPr>
          <p:cNvPr id="7" name="Picture 6">
            <a:extLst>
              <a:ext uri="{FF2B5EF4-FFF2-40B4-BE49-F238E27FC236}">
                <a16:creationId xmlns:a16="http://schemas.microsoft.com/office/drawing/2014/main" id="{82D6E0C1-84CC-4A3B-9F10-7EE3F7A862B0}"/>
              </a:ext>
            </a:extLst>
          </p:cNvPr>
          <p:cNvPicPr>
            <a:picLocks noChangeAspect="1"/>
          </p:cNvPicPr>
          <p:nvPr/>
        </p:nvPicPr>
        <p:blipFill>
          <a:blip r:embed="rId2"/>
          <a:stretch>
            <a:fillRect/>
          </a:stretch>
        </p:blipFill>
        <p:spPr>
          <a:xfrm>
            <a:off x="1694936" y="2561095"/>
            <a:ext cx="3200621" cy="3130123"/>
          </a:xfrm>
          <a:prstGeom prst="rect">
            <a:avLst/>
          </a:prstGeom>
          <a:effectLst>
            <a:softEdge rad="63500"/>
          </a:effectLst>
        </p:spPr>
      </p:pic>
    </p:spTree>
    <p:extLst>
      <p:ext uri="{BB962C8B-B14F-4D97-AF65-F5344CB8AC3E}">
        <p14:creationId xmlns:p14="http://schemas.microsoft.com/office/powerpoint/2010/main" val="2665834589"/>
      </p:ext>
    </p:extLst>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E01372-479E-4C88-91BD-C6C0966EB2A7}"/>
              </a:ext>
            </a:extLst>
          </p:cNvPr>
          <p:cNvSpPr>
            <a:spLocks noGrp="1"/>
          </p:cNvSpPr>
          <p:nvPr>
            <p:ph idx="1"/>
          </p:nvPr>
        </p:nvSpPr>
        <p:spPr>
          <a:xfrm>
            <a:off x="522589" y="514669"/>
            <a:ext cx="8596668" cy="5450033"/>
          </a:xfrm>
        </p:spPr>
        <p:txBody>
          <a:bodyPr/>
          <a:lstStyle/>
          <a:p>
            <a:r>
              <a:rPr lang="en-IN" b="1" dirty="0">
                <a:solidFill>
                  <a:schemeClr val="accent1"/>
                </a:solidFill>
              </a:rPr>
              <a:t>Sine function :</a:t>
            </a:r>
          </a:p>
          <a:p>
            <a:pPr marL="0" indent="0">
              <a:buNone/>
            </a:pPr>
            <a:r>
              <a:rPr lang="en-IN" dirty="0">
                <a:solidFill>
                  <a:schemeClr val="tx2"/>
                </a:solidFill>
              </a:rPr>
              <a:t>import math</a:t>
            </a:r>
          </a:p>
          <a:p>
            <a:pPr marL="0" indent="0">
              <a:buNone/>
            </a:pPr>
            <a:r>
              <a:rPr lang="en-IN" dirty="0" err="1">
                <a:solidFill>
                  <a:schemeClr val="tx2"/>
                </a:solidFill>
              </a:rPr>
              <a:t>math.sin</a:t>
            </a:r>
            <a:r>
              <a:rPr lang="en-IN" dirty="0">
                <a:solidFill>
                  <a:schemeClr val="tx2"/>
                </a:solidFill>
              </a:rPr>
              <a:t>(</a:t>
            </a:r>
            <a:r>
              <a:rPr lang="en-IN" dirty="0" err="1">
                <a:solidFill>
                  <a:schemeClr val="tx2"/>
                </a:solidFill>
              </a:rPr>
              <a:t>math.pi</a:t>
            </a:r>
            <a:r>
              <a:rPr lang="en-IN" dirty="0">
                <a:solidFill>
                  <a:schemeClr val="tx2"/>
                </a:solidFill>
              </a:rPr>
              <a:t>/4)		# returns 0.7071067811865</a:t>
            </a:r>
          </a:p>
          <a:p>
            <a:pPr marL="0" indent="0">
              <a:buNone/>
            </a:pPr>
            <a:endParaRPr lang="en-IN" dirty="0">
              <a:solidFill>
                <a:schemeClr val="tx2"/>
              </a:solidFill>
            </a:endParaRPr>
          </a:p>
          <a:p>
            <a:r>
              <a:rPr lang="en-IN" b="1" dirty="0">
                <a:solidFill>
                  <a:schemeClr val="accent1"/>
                </a:solidFill>
              </a:rPr>
              <a:t>Cosine function :</a:t>
            </a:r>
          </a:p>
          <a:p>
            <a:pPr marL="0" indent="0">
              <a:buNone/>
            </a:pPr>
            <a:r>
              <a:rPr lang="en-IN" dirty="0">
                <a:solidFill>
                  <a:schemeClr val="tx2"/>
                </a:solidFill>
              </a:rPr>
              <a:t>import math</a:t>
            </a:r>
          </a:p>
          <a:p>
            <a:pPr marL="0" indent="0">
              <a:buNone/>
            </a:pPr>
            <a:r>
              <a:rPr lang="en-IN" dirty="0" err="1">
                <a:solidFill>
                  <a:schemeClr val="tx2"/>
                </a:solidFill>
              </a:rPr>
              <a:t>math.cos</a:t>
            </a:r>
            <a:r>
              <a:rPr lang="en-IN" dirty="0">
                <a:solidFill>
                  <a:schemeClr val="tx2"/>
                </a:solidFill>
              </a:rPr>
              <a:t>(</a:t>
            </a:r>
            <a:r>
              <a:rPr lang="en-IN" dirty="0" err="1">
                <a:solidFill>
                  <a:schemeClr val="tx2"/>
                </a:solidFill>
              </a:rPr>
              <a:t>math.pi</a:t>
            </a:r>
            <a:r>
              <a:rPr lang="en-IN" dirty="0">
                <a:solidFill>
                  <a:schemeClr val="tx2"/>
                </a:solidFill>
              </a:rPr>
              <a:t>)		# returns -1.0</a:t>
            </a:r>
          </a:p>
          <a:p>
            <a:pPr marL="0" indent="0">
              <a:buNone/>
            </a:pPr>
            <a:endParaRPr lang="en-IN" dirty="0">
              <a:solidFill>
                <a:schemeClr val="tx2"/>
              </a:solidFill>
            </a:endParaRPr>
          </a:p>
          <a:p>
            <a:r>
              <a:rPr lang="en-IN" b="1" dirty="0" err="1">
                <a:solidFill>
                  <a:schemeClr val="accent1"/>
                </a:solidFill>
              </a:rPr>
              <a:t>Hypot</a:t>
            </a:r>
            <a:r>
              <a:rPr lang="en-IN" b="1" dirty="0">
                <a:solidFill>
                  <a:schemeClr val="accent1"/>
                </a:solidFill>
              </a:rPr>
              <a:t> function :</a:t>
            </a:r>
          </a:p>
          <a:p>
            <a:pPr marL="0" indent="0">
              <a:buNone/>
            </a:pPr>
            <a:r>
              <a:rPr lang="en-US" dirty="0"/>
              <a:t>The math module provides the </a:t>
            </a:r>
            <a:r>
              <a:rPr lang="en-US" dirty="0" err="1"/>
              <a:t>hypot</a:t>
            </a:r>
            <a:r>
              <a:rPr lang="en-US" dirty="0"/>
              <a:t> (</a:t>
            </a:r>
            <a:r>
              <a:rPr lang="en-US" dirty="0" err="1"/>
              <a:t>a,b</a:t>
            </a:r>
            <a:r>
              <a:rPr lang="en-US" dirty="0"/>
              <a:t>) function to calculate the length of the hypotenuse.</a:t>
            </a:r>
          </a:p>
          <a:p>
            <a:pPr marL="0" indent="0">
              <a:buNone/>
            </a:pPr>
            <a:r>
              <a:rPr lang="en-IN" dirty="0">
                <a:solidFill>
                  <a:schemeClr val="tx2"/>
                </a:solidFill>
              </a:rPr>
              <a:t>import math</a:t>
            </a:r>
          </a:p>
          <a:p>
            <a:pPr marL="0" indent="0">
              <a:buNone/>
            </a:pPr>
            <a:r>
              <a:rPr lang="en-IN" dirty="0" err="1">
                <a:solidFill>
                  <a:schemeClr val="tx2"/>
                </a:solidFill>
              </a:rPr>
              <a:t>math.hypot</a:t>
            </a:r>
            <a:r>
              <a:rPr lang="en-IN" dirty="0">
                <a:solidFill>
                  <a:schemeClr val="tx2"/>
                </a:solidFill>
              </a:rPr>
              <a:t>(12,5)			# returns 13.0</a:t>
            </a:r>
          </a:p>
          <a:p>
            <a:pPr marL="0" indent="0">
              <a:buNone/>
            </a:pPr>
            <a:endParaRPr lang="en-IN" b="1" dirty="0">
              <a:solidFill>
                <a:schemeClr val="accent1"/>
              </a:solidFill>
            </a:endParaRPr>
          </a:p>
          <a:p>
            <a:endParaRPr lang="en-IN" b="1" dirty="0">
              <a:solidFill>
                <a:schemeClr val="accent1"/>
              </a:solidFill>
            </a:endParaRPr>
          </a:p>
          <a:p>
            <a:pPr marL="0" indent="0">
              <a:buNone/>
            </a:pPr>
            <a:endParaRPr lang="en-IN" b="1" dirty="0">
              <a:solidFill>
                <a:schemeClr val="accent1"/>
              </a:solidFill>
            </a:endParaRPr>
          </a:p>
          <a:p>
            <a:endParaRPr lang="en-IN" dirty="0">
              <a:solidFill>
                <a:schemeClr val="tx2"/>
              </a:solidFill>
            </a:endParaRPr>
          </a:p>
        </p:txBody>
      </p:sp>
    </p:spTree>
    <p:extLst>
      <p:ext uri="{BB962C8B-B14F-4D97-AF65-F5344CB8AC3E}">
        <p14:creationId xmlns:p14="http://schemas.microsoft.com/office/powerpoint/2010/main" val="36041687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0B82DB-B44B-4D84-B6FC-1398204C28AE}"/>
              </a:ext>
            </a:extLst>
          </p:cNvPr>
          <p:cNvSpPr>
            <a:spLocks noGrp="1"/>
          </p:cNvSpPr>
          <p:nvPr>
            <p:ph type="title"/>
          </p:nvPr>
        </p:nvSpPr>
        <p:spPr>
          <a:xfrm>
            <a:off x="677334" y="393896"/>
            <a:ext cx="8596668" cy="787790"/>
          </a:xfrm>
        </p:spPr>
        <p:txBody>
          <a:bodyPr/>
          <a:lstStyle/>
          <a:p>
            <a:pPr algn="ctr"/>
            <a:r>
              <a:rPr lang="en-IN" dirty="0"/>
              <a:t>POWER AND LOGARITHMIC FUNCTIONS</a:t>
            </a:r>
          </a:p>
        </p:txBody>
      </p:sp>
      <p:graphicFrame>
        <p:nvGraphicFramePr>
          <p:cNvPr id="4" name="Content Placeholder 3">
            <a:extLst>
              <a:ext uri="{FF2B5EF4-FFF2-40B4-BE49-F238E27FC236}">
                <a16:creationId xmlns:a16="http://schemas.microsoft.com/office/drawing/2014/main" id="{6CCBE062-6D80-44DF-921D-EBE641D4D8BA}"/>
              </a:ext>
            </a:extLst>
          </p:cNvPr>
          <p:cNvGraphicFramePr>
            <a:graphicFrameLocks noGrp="1"/>
          </p:cNvGraphicFramePr>
          <p:nvPr>
            <p:ph idx="1"/>
            <p:extLst>
              <p:ext uri="{D42A27DB-BD31-4B8C-83A1-F6EECF244321}">
                <p14:modId xmlns:p14="http://schemas.microsoft.com/office/powerpoint/2010/main" val="3240555223"/>
              </p:ext>
            </p:extLst>
          </p:nvPr>
        </p:nvGraphicFramePr>
        <p:xfrm>
          <a:off x="677863" y="1322387"/>
          <a:ext cx="8888168" cy="4876782"/>
        </p:xfrm>
        <a:graphic>
          <a:graphicData uri="http://schemas.openxmlformats.org/drawingml/2006/table">
            <a:tbl>
              <a:tblPr firstRow="1" bandRow="1">
                <a:tableStyleId>{5C22544A-7EE6-4342-B048-85BDC9FD1C3A}</a:tableStyleId>
              </a:tblPr>
              <a:tblGrid>
                <a:gridCol w="2712451">
                  <a:extLst>
                    <a:ext uri="{9D8B030D-6E8A-4147-A177-3AD203B41FA5}">
                      <a16:colId xmlns:a16="http://schemas.microsoft.com/office/drawing/2014/main" val="3504065390"/>
                    </a:ext>
                  </a:extLst>
                </a:gridCol>
                <a:gridCol w="6175717">
                  <a:extLst>
                    <a:ext uri="{9D8B030D-6E8A-4147-A177-3AD203B41FA5}">
                      <a16:colId xmlns:a16="http://schemas.microsoft.com/office/drawing/2014/main" val="3757837210"/>
                    </a:ext>
                  </a:extLst>
                </a:gridCol>
              </a:tblGrid>
              <a:tr h="594357">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t>FUNCTION NAME</a:t>
                      </a:r>
                    </a:p>
                    <a:p>
                      <a:endParaRPr lang="en-IN"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sz="2000" dirty="0"/>
                        <a:t>DESCRIPTION</a:t>
                      </a:r>
                    </a:p>
                    <a:p>
                      <a:endParaRPr lang="en-IN" dirty="0"/>
                    </a:p>
                  </a:txBody>
                  <a:tcPr/>
                </a:tc>
                <a:extLst>
                  <a:ext uri="{0D108BD9-81ED-4DB2-BD59-A6C34878D82A}">
                    <a16:rowId xmlns:a16="http://schemas.microsoft.com/office/drawing/2014/main" val="4273484823"/>
                  </a:ext>
                </a:extLst>
              </a:tr>
              <a:tr h="594357">
                <a:tc>
                  <a:txBody>
                    <a:bodyPr/>
                    <a:lstStyle/>
                    <a:p>
                      <a:r>
                        <a:rPr lang="en-IN" sz="1800" b="0" i="0" kern="1200" dirty="0">
                          <a:solidFill>
                            <a:schemeClr val="dk1"/>
                          </a:solidFill>
                          <a:effectLst/>
                          <a:latin typeface="+mn-lt"/>
                          <a:ea typeface="+mn-ea"/>
                          <a:cs typeface="+mn-cs"/>
                        </a:rPr>
                        <a:t>pow(x, y)</a:t>
                      </a:r>
                      <a:endParaRPr lang="en-IN" dirty="0"/>
                    </a:p>
                  </a:txBody>
                  <a:tcPr/>
                </a:tc>
                <a:tc>
                  <a:txBody>
                    <a:bodyPr/>
                    <a:lstStyle/>
                    <a:p>
                      <a:r>
                        <a:rPr lang="en-US" sz="1800" b="0" i="0" kern="1200" dirty="0">
                          <a:solidFill>
                            <a:schemeClr val="dk1"/>
                          </a:solidFill>
                          <a:effectLst/>
                          <a:latin typeface="+mn-lt"/>
                          <a:ea typeface="+mn-ea"/>
                          <a:cs typeface="+mn-cs"/>
                        </a:rPr>
                        <a:t>Returns x raised to the power y</a:t>
                      </a:r>
                      <a:endParaRPr lang="en-IN" dirty="0"/>
                    </a:p>
                  </a:txBody>
                  <a:tcPr/>
                </a:tc>
                <a:extLst>
                  <a:ext uri="{0D108BD9-81ED-4DB2-BD59-A6C34878D82A}">
                    <a16:rowId xmlns:a16="http://schemas.microsoft.com/office/drawing/2014/main" val="3242238175"/>
                  </a:ext>
                </a:extLst>
              </a:tr>
              <a:tr h="594357">
                <a:tc>
                  <a:txBody>
                    <a:bodyPr/>
                    <a:lstStyle/>
                    <a:p>
                      <a:r>
                        <a:rPr lang="en-IN" sz="1800" b="0" i="0" kern="1200" dirty="0" err="1">
                          <a:solidFill>
                            <a:schemeClr val="dk1"/>
                          </a:solidFill>
                          <a:effectLst/>
                          <a:latin typeface="+mn-lt"/>
                          <a:ea typeface="+mn-ea"/>
                          <a:cs typeface="+mn-cs"/>
                        </a:rPr>
                        <a:t>exp</a:t>
                      </a:r>
                      <a:r>
                        <a:rPr lang="en-IN" sz="1800" b="0" i="0" kern="1200" dirty="0">
                          <a:solidFill>
                            <a:schemeClr val="dk1"/>
                          </a:solidFill>
                          <a:effectLst/>
                          <a:latin typeface="+mn-lt"/>
                          <a:ea typeface="+mn-ea"/>
                          <a:cs typeface="+mn-cs"/>
                        </a:rPr>
                        <a:t>(x)</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IN" sz="1800" b="0" i="0" kern="1200" dirty="0">
                          <a:solidFill>
                            <a:schemeClr val="dk1"/>
                          </a:solidFill>
                          <a:effectLst/>
                          <a:latin typeface="+mn-lt"/>
                          <a:ea typeface="+mn-ea"/>
                          <a:cs typeface="+mn-cs"/>
                        </a:rPr>
                        <a:t>Returns e**x   OR  (</a:t>
                      </a:r>
                      <a:r>
                        <a:rPr lang="en-IN" sz="1800" b="0" i="0" kern="1200" dirty="0" err="1">
                          <a:solidFill>
                            <a:schemeClr val="dk1"/>
                          </a:solidFill>
                          <a:effectLst/>
                          <a:latin typeface="+mn-lt"/>
                          <a:ea typeface="+mn-ea"/>
                          <a:cs typeface="+mn-cs"/>
                        </a:rPr>
                        <a:t>e^x</a:t>
                      </a:r>
                      <a:r>
                        <a:rPr lang="en-IN" sz="1800" b="0" i="0" kern="1200" dirty="0">
                          <a:solidFill>
                            <a:schemeClr val="dk1"/>
                          </a:solidFill>
                          <a:effectLst/>
                          <a:latin typeface="+mn-lt"/>
                          <a:ea typeface="+mn-ea"/>
                          <a:cs typeface="+mn-cs"/>
                        </a:rPr>
                        <a:t>) </a:t>
                      </a:r>
                      <a:endParaRPr lang="en-IN" dirty="0"/>
                    </a:p>
                    <a:p>
                      <a:endParaRPr lang="en-IN" dirty="0"/>
                    </a:p>
                  </a:txBody>
                  <a:tcPr/>
                </a:tc>
                <a:extLst>
                  <a:ext uri="{0D108BD9-81ED-4DB2-BD59-A6C34878D82A}">
                    <a16:rowId xmlns:a16="http://schemas.microsoft.com/office/drawing/2014/main" val="2420103503"/>
                  </a:ext>
                </a:extLst>
              </a:tr>
              <a:tr h="594357">
                <a:tc>
                  <a:txBody>
                    <a:bodyPr/>
                    <a:lstStyle/>
                    <a:p>
                      <a:r>
                        <a:rPr lang="en-IN" sz="1800" b="0" i="0" kern="1200" dirty="0">
                          <a:solidFill>
                            <a:schemeClr val="dk1"/>
                          </a:solidFill>
                          <a:effectLst/>
                          <a:latin typeface="+mn-lt"/>
                          <a:ea typeface="+mn-ea"/>
                          <a:cs typeface="+mn-cs"/>
                        </a:rPr>
                        <a:t>expm1(x)</a:t>
                      </a:r>
                      <a:endParaRPr lang="en-IN" dirty="0"/>
                    </a:p>
                  </a:txBody>
                  <a:tcPr/>
                </a:tc>
                <a:tc>
                  <a:txBody>
                    <a:bodyPr/>
                    <a:lstStyle/>
                    <a:p>
                      <a:r>
                        <a:rPr lang="en-IN" sz="1800" b="0" i="0" kern="1200" dirty="0">
                          <a:solidFill>
                            <a:schemeClr val="dk1"/>
                          </a:solidFill>
                          <a:effectLst/>
                          <a:latin typeface="+mn-lt"/>
                          <a:ea typeface="+mn-ea"/>
                          <a:cs typeface="+mn-cs"/>
                        </a:rPr>
                        <a:t>Returns e**x - 1</a:t>
                      </a:r>
                      <a:endParaRPr lang="en-IN" dirty="0"/>
                    </a:p>
                  </a:txBody>
                  <a:tcPr/>
                </a:tc>
                <a:extLst>
                  <a:ext uri="{0D108BD9-81ED-4DB2-BD59-A6C34878D82A}">
                    <a16:rowId xmlns:a16="http://schemas.microsoft.com/office/drawing/2014/main" val="2093365391"/>
                  </a:ext>
                </a:extLst>
              </a:tr>
              <a:tr h="594357">
                <a:tc>
                  <a:txBody>
                    <a:bodyPr/>
                    <a:lstStyle/>
                    <a:p>
                      <a:r>
                        <a:rPr lang="en-IN" sz="1800" b="0" i="0" kern="1200" dirty="0">
                          <a:solidFill>
                            <a:schemeClr val="dk1"/>
                          </a:solidFill>
                          <a:effectLst/>
                          <a:latin typeface="+mn-lt"/>
                          <a:ea typeface="+mn-ea"/>
                          <a:cs typeface="+mn-cs"/>
                        </a:rPr>
                        <a:t>log(x[, base])</a:t>
                      </a:r>
                      <a:endParaRPr lang="en-IN" dirty="0"/>
                    </a:p>
                  </a:txBody>
                  <a:tcPr/>
                </a:tc>
                <a:tc>
                  <a:txBody>
                    <a:bodyPr/>
                    <a:lstStyle/>
                    <a:p>
                      <a:r>
                        <a:rPr lang="en-US" sz="1800" b="0" i="0" kern="1200" dirty="0">
                          <a:solidFill>
                            <a:schemeClr val="dk1"/>
                          </a:solidFill>
                          <a:effectLst/>
                          <a:latin typeface="+mn-lt"/>
                          <a:ea typeface="+mn-ea"/>
                          <a:cs typeface="+mn-cs"/>
                        </a:rPr>
                        <a:t>Returns the logarithm of x to the base (defaults to e)</a:t>
                      </a:r>
                      <a:endParaRPr lang="en-IN" dirty="0"/>
                    </a:p>
                  </a:txBody>
                  <a:tcPr/>
                </a:tc>
                <a:extLst>
                  <a:ext uri="{0D108BD9-81ED-4DB2-BD59-A6C34878D82A}">
                    <a16:rowId xmlns:a16="http://schemas.microsoft.com/office/drawing/2014/main" val="636344897"/>
                  </a:ext>
                </a:extLst>
              </a:tr>
              <a:tr h="594357">
                <a:tc>
                  <a:txBody>
                    <a:bodyPr/>
                    <a:lstStyle/>
                    <a:p>
                      <a:r>
                        <a:rPr lang="en-IN" sz="1800" b="0" i="0" kern="1200" dirty="0">
                          <a:solidFill>
                            <a:schemeClr val="dk1"/>
                          </a:solidFill>
                          <a:effectLst/>
                          <a:latin typeface="+mn-lt"/>
                          <a:ea typeface="+mn-ea"/>
                          <a:cs typeface="+mn-cs"/>
                        </a:rPr>
                        <a:t>log1p(x)</a:t>
                      </a:r>
                      <a:endParaRPr lang="en-IN" dirty="0"/>
                    </a:p>
                  </a:txBody>
                  <a:tcPr/>
                </a:tc>
                <a:tc>
                  <a:txBody>
                    <a:bodyPr/>
                    <a:lstStyle/>
                    <a:p>
                      <a:r>
                        <a:rPr lang="en-US" sz="1800" b="0" i="0" kern="1200" dirty="0">
                          <a:solidFill>
                            <a:schemeClr val="dk1"/>
                          </a:solidFill>
                          <a:effectLst/>
                          <a:latin typeface="+mn-lt"/>
                          <a:ea typeface="+mn-ea"/>
                          <a:cs typeface="+mn-cs"/>
                        </a:rPr>
                        <a:t>Returns the natural logarithm of 1+x</a:t>
                      </a:r>
                      <a:endParaRPr lang="en-IN" dirty="0"/>
                    </a:p>
                  </a:txBody>
                  <a:tcPr/>
                </a:tc>
                <a:extLst>
                  <a:ext uri="{0D108BD9-81ED-4DB2-BD59-A6C34878D82A}">
                    <a16:rowId xmlns:a16="http://schemas.microsoft.com/office/drawing/2014/main" val="528184667"/>
                  </a:ext>
                </a:extLst>
              </a:tr>
              <a:tr h="594357">
                <a:tc>
                  <a:txBody>
                    <a:bodyPr/>
                    <a:lstStyle/>
                    <a:p>
                      <a:r>
                        <a:rPr lang="en-IN" sz="1800" b="0" i="0" kern="1200" dirty="0">
                          <a:solidFill>
                            <a:schemeClr val="dk1"/>
                          </a:solidFill>
                          <a:effectLst/>
                          <a:latin typeface="+mn-lt"/>
                          <a:ea typeface="+mn-ea"/>
                          <a:cs typeface="+mn-cs"/>
                        </a:rPr>
                        <a:t>log2(x)</a:t>
                      </a:r>
                      <a:endParaRPr lang="en-IN" dirty="0"/>
                    </a:p>
                  </a:txBody>
                  <a:tcPr/>
                </a:tc>
                <a:tc>
                  <a:txBody>
                    <a:bodyPr/>
                    <a:lstStyle/>
                    <a:p>
                      <a:r>
                        <a:rPr lang="en-US" dirty="0">
                          <a:effectLst/>
                        </a:rPr>
                        <a:t>Returns the base-2 logarithm of x</a:t>
                      </a:r>
                    </a:p>
                  </a:txBody>
                  <a:tcPr marL="95250" marR="76200" marT="95250" marB="85725" anchor="ctr"/>
                </a:tc>
                <a:extLst>
                  <a:ext uri="{0D108BD9-81ED-4DB2-BD59-A6C34878D82A}">
                    <a16:rowId xmlns:a16="http://schemas.microsoft.com/office/drawing/2014/main" val="3771866968"/>
                  </a:ext>
                </a:extLst>
              </a:tr>
              <a:tr h="594357">
                <a:tc>
                  <a:txBody>
                    <a:bodyPr/>
                    <a:lstStyle/>
                    <a:p>
                      <a:r>
                        <a:rPr lang="en-IN" sz="1800" b="0" i="0" kern="1200" dirty="0">
                          <a:solidFill>
                            <a:schemeClr val="dk1"/>
                          </a:solidFill>
                          <a:effectLst/>
                          <a:latin typeface="+mn-lt"/>
                          <a:ea typeface="+mn-ea"/>
                          <a:cs typeface="+mn-cs"/>
                        </a:rPr>
                        <a:t>log10(x)</a:t>
                      </a:r>
                      <a:endParaRPr lang="en-IN" dirty="0"/>
                    </a:p>
                  </a:txBody>
                  <a:tcPr/>
                </a:tc>
                <a:tc>
                  <a:txBody>
                    <a:bodyPr/>
                    <a:lstStyle/>
                    <a:p>
                      <a:r>
                        <a:rPr lang="en-US" sz="1800" b="0" i="0" kern="1200" dirty="0">
                          <a:solidFill>
                            <a:schemeClr val="dk1"/>
                          </a:solidFill>
                          <a:effectLst/>
                          <a:latin typeface="+mn-lt"/>
                          <a:ea typeface="+mn-ea"/>
                          <a:cs typeface="+mn-cs"/>
                        </a:rPr>
                        <a:t>Returns the base-10 logarithm of x</a:t>
                      </a:r>
                      <a:endParaRPr lang="en-IN" dirty="0"/>
                    </a:p>
                  </a:txBody>
                  <a:tcPr/>
                </a:tc>
                <a:extLst>
                  <a:ext uri="{0D108BD9-81ED-4DB2-BD59-A6C34878D82A}">
                    <a16:rowId xmlns:a16="http://schemas.microsoft.com/office/drawing/2014/main" val="43913843"/>
                  </a:ext>
                </a:extLst>
              </a:tr>
            </a:tbl>
          </a:graphicData>
        </a:graphic>
      </p:graphicFrame>
    </p:spTree>
    <p:extLst>
      <p:ext uri="{BB962C8B-B14F-4D97-AF65-F5344CB8AC3E}">
        <p14:creationId xmlns:p14="http://schemas.microsoft.com/office/powerpoint/2010/main" val="21432637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47C63-9748-4E3C-9321-3315C7CE1CC0}"/>
              </a:ext>
            </a:extLst>
          </p:cNvPr>
          <p:cNvSpPr>
            <a:spLocks noGrp="1"/>
          </p:cNvSpPr>
          <p:nvPr>
            <p:ph idx="1"/>
          </p:nvPr>
        </p:nvSpPr>
        <p:spPr>
          <a:xfrm>
            <a:off x="677334" y="647115"/>
            <a:ext cx="8596668" cy="5394248"/>
          </a:xfrm>
        </p:spPr>
        <p:txBody>
          <a:bodyPr/>
          <a:lstStyle/>
          <a:p>
            <a:r>
              <a:rPr lang="en-IN" b="1" dirty="0">
                <a:solidFill>
                  <a:schemeClr val="accent1"/>
                </a:solidFill>
              </a:rPr>
              <a:t>Exponential function :</a:t>
            </a:r>
          </a:p>
          <a:p>
            <a:pPr marL="0" indent="0">
              <a:buNone/>
            </a:pPr>
            <a:r>
              <a:rPr lang="en-IN" dirty="0"/>
              <a:t>import math</a:t>
            </a:r>
          </a:p>
          <a:p>
            <a:pPr marL="0" indent="0">
              <a:buNone/>
            </a:pPr>
            <a:r>
              <a:rPr lang="en-IN" dirty="0" err="1"/>
              <a:t>math.exp</a:t>
            </a:r>
            <a:r>
              <a:rPr lang="en-IN" dirty="0"/>
              <a:t>(5)							# returns 148041315910257657</a:t>
            </a:r>
          </a:p>
          <a:p>
            <a:pPr marL="0" indent="0">
              <a:buNone/>
            </a:pPr>
            <a:endParaRPr lang="en-IN" dirty="0"/>
          </a:p>
          <a:p>
            <a:r>
              <a:rPr lang="en-IN" b="1" dirty="0">
                <a:solidFill>
                  <a:schemeClr val="accent1"/>
                </a:solidFill>
              </a:rPr>
              <a:t>Logarithmic function :</a:t>
            </a:r>
          </a:p>
          <a:p>
            <a:pPr marL="0" indent="0">
              <a:buNone/>
            </a:pPr>
            <a:r>
              <a:rPr lang="en-IN" dirty="0"/>
              <a:t>import math</a:t>
            </a:r>
          </a:p>
          <a:p>
            <a:pPr marL="0" indent="0">
              <a:buNone/>
            </a:pPr>
            <a:r>
              <a:rPr lang="en-IN" dirty="0"/>
              <a:t>math.log(148041315910257657)		# returns 5.0</a:t>
            </a:r>
          </a:p>
          <a:p>
            <a:pPr marL="0" indent="0">
              <a:buNone/>
            </a:pPr>
            <a:endParaRPr lang="en-IN" dirty="0"/>
          </a:p>
          <a:p>
            <a:r>
              <a:rPr lang="en-IN" b="1" dirty="0">
                <a:solidFill>
                  <a:schemeClr val="accent1"/>
                </a:solidFill>
              </a:rPr>
              <a:t>Power function :</a:t>
            </a:r>
          </a:p>
          <a:p>
            <a:pPr marL="0" indent="0">
              <a:buNone/>
            </a:pPr>
            <a:r>
              <a:rPr lang="en-IN" dirty="0"/>
              <a:t>import math</a:t>
            </a:r>
          </a:p>
          <a:p>
            <a:pPr marL="0" indent="0">
              <a:buNone/>
            </a:pPr>
            <a:r>
              <a:rPr lang="en-IN" dirty="0" err="1"/>
              <a:t>math.pow</a:t>
            </a:r>
            <a:r>
              <a:rPr lang="en-IN" dirty="0"/>
              <a:t>(144,0.5)					# returns 12.0</a:t>
            </a:r>
            <a:endParaRPr lang="en-IN" b="1" dirty="0">
              <a:solidFill>
                <a:schemeClr val="accent1"/>
              </a:solidFill>
            </a:endParaRPr>
          </a:p>
          <a:p>
            <a:endParaRPr lang="en-IN" dirty="0">
              <a:solidFill>
                <a:schemeClr val="accent1"/>
              </a:solidFill>
            </a:endParaRPr>
          </a:p>
        </p:txBody>
      </p:sp>
    </p:spTree>
    <p:extLst>
      <p:ext uri="{BB962C8B-B14F-4D97-AF65-F5344CB8AC3E}">
        <p14:creationId xmlns:p14="http://schemas.microsoft.com/office/powerpoint/2010/main" val="42970855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67BA87-D636-43B1-BDC1-5A690A31C6CD}"/>
              </a:ext>
            </a:extLst>
          </p:cNvPr>
          <p:cNvSpPr>
            <a:spLocks noGrp="1"/>
          </p:cNvSpPr>
          <p:nvPr>
            <p:ph type="title"/>
          </p:nvPr>
        </p:nvSpPr>
        <p:spPr>
          <a:xfrm>
            <a:off x="677333" y="609600"/>
            <a:ext cx="9057509" cy="5228492"/>
          </a:xfrm>
        </p:spPr>
        <p:txBody>
          <a:bodyPr>
            <a:normAutofit/>
          </a:bodyPr>
          <a:lstStyle/>
          <a:p>
            <a:pPr algn="ctr"/>
            <a:br>
              <a:rPr lang="en-IN" sz="4800" dirty="0"/>
            </a:br>
            <a:br>
              <a:rPr lang="en-IN" sz="4800" dirty="0"/>
            </a:br>
            <a:br>
              <a:rPr lang="en-IN" sz="4800" dirty="0"/>
            </a:br>
            <a:r>
              <a:rPr lang="en-IN" sz="6600" b="1" dirty="0">
                <a:latin typeface="Algerian" panose="04020705040A02060702" pitchFamily="82" charset="0"/>
              </a:rPr>
              <a:t>THANK YOU</a:t>
            </a:r>
          </a:p>
        </p:txBody>
      </p:sp>
    </p:spTree>
    <p:extLst>
      <p:ext uri="{BB962C8B-B14F-4D97-AF65-F5344CB8AC3E}">
        <p14:creationId xmlns:p14="http://schemas.microsoft.com/office/powerpoint/2010/main" val="33999041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98ED3F9-6F5C-4484-8A4B-A4FE03F07F09}"/>
              </a:ext>
            </a:extLst>
          </p:cNvPr>
          <p:cNvSpPr>
            <a:spLocks noGrp="1"/>
          </p:cNvSpPr>
          <p:nvPr>
            <p:ph type="title"/>
          </p:nvPr>
        </p:nvSpPr>
        <p:spPr>
          <a:xfrm>
            <a:off x="677334" y="609600"/>
            <a:ext cx="8596668" cy="811237"/>
          </a:xfrm>
        </p:spPr>
        <p:txBody>
          <a:bodyPr/>
          <a:lstStyle/>
          <a:p>
            <a:pPr algn="ctr"/>
            <a:r>
              <a:rPr lang="en-IN" dirty="0"/>
              <a:t>MATH MODULE IN PYTHON</a:t>
            </a:r>
          </a:p>
        </p:txBody>
      </p:sp>
      <p:sp>
        <p:nvSpPr>
          <p:cNvPr id="5" name="Content Placeholder 4">
            <a:extLst>
              <a:ext uri="{FF2B5EF4-FFF2-40B4-BE49-F238E27FC236}">
                <a16:creationId xmlns:a16="http://schemas.microsoft.com/office/drawing/2014/main" id="{584822BF-40E3-44D5-A063-873BAAE06BB7}"/>
              </a:ext>
            </a:extLst>
          </p:cNvPr>
          <p:cNvSpPr>
            <a:spLocks noGrp="1"/>
          </p:cNvSpPr>
          <p:nvPr>
            <p:ph idx="1"/>
          </p:nvPr>
        </p:nvSpPr>
        <p:spPr>
          <a:xfrm>
            <a:off x="677334" y="1589649"/>
            <a:ext cx="8596668" cy="4451713"/>
          </a:xfrm>
        </p:spPr>
        <p:txBody>
          <a:bodyPr/>
          <a:lstStyle/>
          <a:p>
            <a:r>
              <a:rPr lang="en-IN" dirty="0"/>
              <a:t>Python provides various operators to perform basic calculations like modulus(%) , multiplication (*) , division ( /) etc.</a:t>
            </a:r>
          </a:p>
          <a:p>
            <a:r>
              <a:rPr lang="en-IN" dirty="0"/>
              <a:t>While writing a program, we sometimes need to perform some specific tasks which may require the use of trigonometric functions and complex numbers.</a:t>
            </a:r>
          </a:p>
          <a:p>
            <a:r>
              <a:rPr lang="en-US" dirty="0"/>
              <a:t>While we can't use these functions directly, we can access them by including two mathematical modules. These modules are </a:t>
            </a:r>
            <a:r>
              <a:rPr lang="en-US" b="1" dirty="0">
                <a:solidFill>
                  <a:schemeClr val="accent1"/>
                </a:solidFill>
              </a:rPr>
              <a:t>math</a:t>
            </a:r>
            <a:r>
              <a:rPr lang="en-US" dirty="0"/>
              <a:t> and </a:t>
            </a:r>
            <a:r>
              <a:rPr lang="en-US" b="1" dirty="0" err="1">
                <a:solidFill>
                  <a:schemeClr val="accent1"/>
                </a:solidFill>
              </a:rPr>
              <a:t>cmath</a:t>
            </a:r>
            <a:r>
              <a:rPr lang="en-US" dirty="0"/>
              <a:t>.  </a:t>
            </a:r>
          </a:p>
          <a:p>
            <a:r>
              <a:rPr lang="en-US" dirty="0"/>
              <a:t>The first one gives access to hyperbolic, trigonometric, and logarithmic functions for real numbers, while the latter allows to work with complex numbers.</a:t>
            </a:r>
          </a:p>
          <a:p>
            <a:pPr marL="0" indent="0">
              <a:buNone/>
            </a:pPr>
            <a:r>
              <a:rPr lang="en-US" dirty="0">
                <a:solidFill>
                  <a:schemeClr val="accent1"/>
                </a:solidFill>
              </a:rPr>
              <a:t>NOTE – </a:t>
            </a:r>
            <a:r>
              <a:rPr lang="en-US" dirty="0"/>
              <a:t>The math module is a standard module in python. To use mathematical functions under this module, we have to import the module using </a:t>
            </a:r>
            <a:r>
              <a:rPr lang="en-US" b="1" dirty="0">
                <a:solidFill>
                  <a:schemeClr val="accent1"/>
                </a:solidFill>
              </a:rPr>
              <a:t>import math</a:t>
            </a:r>
            <a:r>
              <a:rPr lang="en-US" dirty="0">
                <a:solidFill>
                  <a:schemeClr val="accent1"/>
                </a:solidFill>
              </a:rPr>
              <a:t>. </a:t>
            </a:r>
            <a:endParaRPr lang="en-IN" dirty="0">
              <a:solidFill>
                <a:schemeClr val="accent1"/>
              </a:solidFill>
            </a:endParaRPr>
          </a:p>
        </p:txBody>
      </p:sp>
    </p:spTree>
    <p:extLst>
      <p:ext uri="{BB962C8B-B14F-4D97-AF65-F5344CB8AC3E}">
        <p14:creationId xmlns:p14="http://schemas.microsoft.com/office/powerpoint/2010/main" val="2614526769"/>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46662-C65D-4B2A-8373-CDA5F655B86E}"/>
              </a:ext>
            </a:extLst>
          </p:cNvPr>
          <p:cNvSpPr>
            <a:spLocks noGrp="1"/>
          </p:cNvSpPr>
          <p:nvPr>
            <p:ph type="title"/>
          </p:nvPr>
        </p:nvSpPr>
        <p:spPr>
          <a:xfrm>
            <a:off x="677334" y="309489"/>
            <a:ext cx="8596668" cy="900333"/>
          </a:xfrm>
        </p:spPr>
        <p:txBody>
          <a:bodyPr>
            <a:normAutofit/>
          </a:bodyPr>
          <a:lstStyle/>
          <a:p>
            <a:pPr algn="ctr"/>
            <a:r>
              <a:rPr lang="en-IN" dirty="0"/>
              <a:t>FUNCTIONS IN PYTHON MATH MODULE</a:t>
            </a:r>
          </a:p>
        </p:txBody>
      </p:sp>
      <p:graphicFrame>
        <p:nvGraphicFramePr>
          <p:cNvPr id="4" name="Content Placeholder 3">
            <a:extLst>
              <a:ext uri="{FF2B5EF4-FFF2-40B4-BE49-F238E27FC236}">
                <a16:creationId xmlns:a16="http://schemas.microsoft.com/office/drawing/2014/main" id="{5187BD22-DD5F-478D-939D-5DE68CEFE030}"/>
              </a:ext>
            </a:extLst>
          </p:cNvPr>
          <p:cNvGraphicFramePr>
            <a:graphicFrameLocks noGrp="1"/>
          </p:cNvGraphicFramePr>
          <p:nvPr>
            <p:ph idx="1"/>
            <p:extLst>
              <p:ext uri="{D42A27DB-BD31-4B8C-83A1-F6EECF244321}">
                <p14:modId xmlns:p14="http://schemas.microsoft.com/office/powerpoint/2010/main" val="2364688506"/>
              </p:ext>
            </p:extLst>
          </p:nvPr>
        </p:nvGraphicFramePr>
        <p:xfrm>
          <a:off x="677863" y="1209822"/>
          <a:ext cx="8596139" cy="5079612"/>
        </p:xfrm>
        <a:graphic>
          <a:graphicData uri="http://schemas.openxmlformats.org/drawingml/2006/table">
            <a:tbl>
              <a:tblPr firstRow="1" bandRow="1">
                <a:tableStyleId>{5C22544A-7EE6-4342-B048-85BDC9FD1C3A}</a:tableStyleId>
              </a:tblPr>
              <a:tblGrid>
                <a:gridCol w="2459183">
                  <a:extLst>
                    <a:ext uri="{9D8B030D-6E8A-4147-A177-3AD203B41FA5}">
                      <a16:colId xmlns:a16="http://schemas.microsoft.com/office/drawing/2014/main" val="1326065382"/>
                    </a:ext>
                  </a:extLst>
                </a:gridCol>
                <a:gridCol w="6136956">
                  <a:extLst>
                    <a:ext uri="{9D8B030D-6E8A-4147-A177-3AD203B41FA5}">
                      <a16:colId xmlns:a16="http://schemas.microsoft.com/office/drawing/2014/main" val="1076992887"/>
                    </a:ext>
                  </a:extLst>
                </a:gridCol>
              </a:tblGrid>
              <a:tr h="629823">
                <a:tc>
                  <a:txBody>
                    <a:bodyPr/>
                    <a:lstStyle/>
                    <a:p>
                      <a:pPr algn="ctr"/>
                      <a:r>
                        <a:rPr lang="en-IN" sz="2000" dirty="0"/>
                        <a:t>FUNCTION NAME</a:t>
                      </a:r>
                    </a:p>
                  </a:txBody>
                  <a:tcPr/>
                </a:tc>
                <a:tc>
                  <a:txBody>
                    <a:bodyPr/>
                    <a:lstStyle/>
                    <a:p>
                      <a:pPr algn="ctr"/>
                      <a:r>
                        <a:rPr lang="en-IN" sz="2000" dirty="0"/>
                        <a:t>DESCRIPTION</a:t>
                      </a:r>
                    </a:p>
                  </a:txBody>
                  <a:tcPr/>
                </a:tc>
                <a:extLst>
                  <a:ext uri="{0D108BD9-81ED-4DB2-BD59-A6C34878D82A}">
                    <a16:rowId xmlns:a16="http://schemas.microsoft.com/office/drawing/2014/main" val="4113247067"/>
                  </a:ext>
                </a:extLst>
              </a:tr>
              <a:tr h="629823">
                <a:tc>
                  <a:txBody>
                    <a:bodyPr/>
                    <a:lstStyle/>
                    <a:p>
                      <a:pPr algn="ctr"/>
                      <a:r>
                        <a:rPr lang="en-IN" dirty="0"/>
                        <a:t>floor(x)</a:t>
                      </a:r>
                    </a:p>
                  </a:txBody>
                  <a:tcPr/>
                </a:tc>
                <a:tc>
                  <a:txBody>
                    <a:bodyPr/>
                    <a:lstStyle/>
                    <a:p>
                      <a:r>
                        <a:rPr lang="en-US" sz="1800" b="0" i="0" kern="1200" dirty="0">
                          <a:solidFill>
                            <a:schemeClr val="dk1"/>
                          </a:solidFill>
                          <a:effectLst/>
                          <a:latin typeface="+mn-lt"/>
                          <a:ea typeface="+mn-ea"/>
                          <a:cs typeface="+mn-cs"/>
                        </a:rPr>
                        <a:t>Returns the largest integer less than or equal to x</a:t>
                      </a:r>
                      <a:endParaRPr lang="en-IN" dirty="0"/>
                    </a:p>
                  </a:txBody>
                  <a:tcPr/>
                </a:tc>
                <a:extLst>
                  <a:ext uri="{0D108BD9-81ED-4DB2-BD59-A6C34878D82A}">
                    <a16:rowId xmlns:a16="http://schemas.microsoft.com/office/drawing/2014/main" val="2943545157"/>
                  </a:ext>
                </a:extLst>
              </a:tr>
              <a:tr h="62982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ceil(x)</a:t>
                      </a:r>
                    </a:p>
                    <a:p>
                      <a:pPr algn="ctr"/>
                      <a:endParaRPr lang="en-IN" dirty="0"/>
                    </a:p>
                  </a:txBody>
                  <a:tcPr/>
                </a:tc>
                <a:tc>
                  <a:txBody>
                    <a:bodyPr/>
                    <a:lstStyle/>
                    <a:p>
                      <a:r>
                        <a:rPr lang="en-US" sz="1800" b="0" i="0" kern="1200" dirty="0">
                          <a:solidFill>
                            <a:schemeClr val="dk1"/>
                          </a:solidFill>
                          <a:effectLst/>
                          <a:latin typeface="+mn-lt"/>
                          <a:ea typeface="+mn-ea"/>
                          <a:cs typeface="+mn-cs"/>
                        </a:rPr>
                        <a:t>Returns the smallest integer greater than or equal to x.</a:t>
                      </a:r>
                      <a:endParaRPr lang="en-IN" dirty="0"/>
                    </a:p>
                  </a:txBody>
                  <a:tcPr/>
                </a:tc>
                <a:extLst>
                  <a:ext uri="{0D108BD9-81ED-4DB2-BD59-A6C34878D82A}">
                    <a16:rowId xmlns:a16="http://schemas.microsoft.com/office/drawing/2014/main" val="1024784654"/>
                  </a:ext>
                </a:extLst>
              </a:tr>
              <a:tr h="62982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fabs(x)</a:t>
                      </a:r>
                    </a:p>
                    <a:p>
                      <a:pPr algn="ctr"/>
                      <a:endParaRPr lang="en-IN" dirty="0"/>
                    </a:p>
                  </a:txBody>
                  <a:tcPr/>
                </a:tc>
                <a:tc>
                  <a:txBody>
                    <a:bodyPr/>
                    <a:lstStyle/>
                    <a:p>
                      <a:r>
                        <a:rPr lang="en-US" sz="1800" b="0" i="0" kern="1200" dirty="0">
                          <a:solidFill>
                            <a:schemeClr val="dk1"/>
                          </a:solidFill>
                          <a:effectLst/>
                          <a:latin typeface="+mn-lt"/>
                          <a:ea typeface="+mn-ea"/>
                          <a:cs typeface="+mn-cs"/>
                        </a:rPr>
                        <a:t>Returns the absolute value of x</a:t>
                      </a:r>
                      <a:endParaRPr lang="en-IN" dirty="0"/>
                    </a:p>
                  </a:txBody>
                  <a:tcPr/>
                </a:tc>
                <a:extLst>
                  <a:ext uri="{0D108BD9-81ED-4DB2-BD59-A6C34878D82A}">
                    <a16:rowId xmlns:a16="http://schemas.microsoft.com/office/drawing/2014/main" val="1984465207"/>
                  </a:ext>
                </a:extLst>
              </a:tr>
              <a:tr h="629823">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IN" dirty="0"/>
                        <a:t>factorial(x)</a:t>
                      </a:r>
                    </a:p>
                    <a:p>
                      <a:pPr algn="ctr"/>
                      <a:endParaRPr lang="en-IN" dirty="0"/>
                    </a:p>
                  </a:txBody>
                  <a:tcPr/>
                </a:tc>
                <a:tc>
                  <a:txBody>
                    <a:bodyPr/>
                    <a:lstStyle/>
                    <a:p>
                      <a:r>
                        <a:rPr lang="en-US" sz="1800" b="0" i="0" kern="1200" dirty="0">
                          <a:solidFill>
                            <a:schemeClr val="dk1"/>
                          </a:solidFill>
                          <a:effectLst/>
                          <a:latin typeface="+mn-lt"/>
                          <a:ea typeface="+mn-ea"/>
                          <a:cs typeface="+mn-cs"/>
                        </a:rPr>
                        <a:t>Returns the factorial of x</a:t>
                      </a:r>
                      <a:endParaRPr lang="en-IN" dirty="0"/>
                    </a:p>
                  </a:txBody>
                  <a:tcPr/>
                </a:tc>
                <a:extLst>
                  <a:ext uri="{0D108BD9-81ED-4DB2-BD59-A6C34878D82A}">
                    <a16:rowId xmlns:a16="http://schemas.microsoft.com/office/drawing/2014/main" val="1450310475"/>
                  </a:ext>
                </a:extLst>
              </a:tr>
              <a:tr h="629823">
                <a:tc>
                  <a:txBody>
                    <a:bodyPr/>
                    <a:lstStyle/>
                    <a:p>
                      <a:pPr algn="ctr"/>
                      <a:r>
                        <a:rPr lang="en-IN" dirty="0" err="1"/>
                        <a:t>gcd</a:t>
                      </a:r>
                      <a:r>
                        <a:rPr lang="en-IN" dirty="0"/>
                        <a:t>(</a:t>
                      </a:r>
                      <a:r>
                        <a:rPr lang="en-IN" dirty="0" err="1"/>
                        <a:t>x,y</a:t>
                      </a:r>
                      <a:r>
                        <a:rPr lang="en-IN" dirty="0"/>
                        <a:t>)</a:t>
                      </a:r>
                    </a:p>
                  </a:txBody>
                  <a:tcPr/>
                </a:tc>
                <a:tc>
                  <a:txBody>
                    <a:bodyPr/>
                    <a:lstStyle/>
                    <a:p>
                      <a:r>
                        <a:rPr lang="en-US" dirty="0"/>
                        <a:t>Returns the largest positive integer that divides both </a:t>
                      </a:r>
                      <a:r>
                        <a:rPr lang="en-US" i="1" dirty="0"/>
                        <a:t>x</a:t>
                      </a:r>
                      <a:r>
                        <a:rPr lang="en-US" dirty="0"/>
                        <a:t> and </a:t>
                      </a:r>
                      <a:r>
                        <a:rPr lang="en-US" i="1" dirty="0"/>
                        <a:t>y.</a:t>
                      </a:r>
                      <a:endParaRPr lang="en-IN" dirty="0"/>
                    </a:p>
                  </a:txBody>
                  <a:tcPr/>
                </a:tc>
                <a:extLst>
                  <a:ext uri="{0D108BD9-81ED-4DB2-BD59-A6C34878D82A}">
                    <a16:rowId xmlns:a16="http://schemas.microsoft.com/office/drawing/2014/main" val="2312569361"/>
                  </a:ext>
                </a:extLst>
              </a:tr>
              <a:tr h="629823">
                <a:tc>
                  <a:txBody>
                    <a:bodyPr/>
                    <a:lstStyle/>
                    <a:p>
                      <a:pPr algn="ctr"/>
                      <a:r>
                        <a:rPr lang="en-IN" dirty="0" err="1"/>
                        <a:t>fmod</a:t>
                      </a:r>
                      <a:r>
                        <a:rPr lang="en-IN" dirty="0"/>
                        <a:t>(</a:t>
                      </a:r>
                      <a:r>
                        <a:rPr lang="en-IN" dirty="0" err="1"/>
                        <a:t>x,y</a:t>
                      </a:r>
                      <a:r>
                        <a:rPr lang="en-IN" dirty="0"/>
                        <a:t>)</a:t>
                      </a:r>
                    </a:p>
                  </a:txBody>
                  <a:tcPr/>
                </a:tc>
                <a:tc>
                  <a:txBody>
                    <a:bodyPr/>
                    <a:lstStyle/>
                    <a:p>
                      <a:r>
                        <a:rPr lang="en-US" sz="1800" b="0" i="0" kern="1200" dirty="0">
                          <a:solidFill>
                            <a:schemeClr val="dk1"/>
                          </a:solidFill>
                          <a:effectLst/>
                          <a:latin typeface="+mn-lt"/>
                          <a:ea typeface="+mn-ea"/>
                          <a:cs typeface="+mn-cs"/>
                        </a:rPr>
                        <a:t>Returns the remainder when x is divided by y</a:t>
                      </a:r>
                      <a:endParaRPr lang="en-IN" dirty="0"/>
                    </a:p>
                  </a:txBody>
                  <a:tcPr/>
                </a:tc>
                <a:extLst>
                  <a:ext uri="{0D108BD9-81ED-4DB2-BD59-A6C34878D82A}">
                    <a16:rowId xmlns:a16="http://schemas.microsoft.com/office/drawing/2014/main" val="4274526432"/>
                  </a:ext>
                </a:extLst>
              </a:tr>
              <a:tr h="629823">
                <a:tc>
                  <a:txBody>
                    <a:bodyPr/>
                    <a:lstStyle/>
                    <a:p>
                      <a:pPr algn="ctr"/>
                      <a:r>
                        <a:rPr lang="en-IN" dirty="0" err="1"/>
                        <a:t>fexp</a:t>
                      </a:r>
                      <a:r>
                        <a:rPr lang="en-IN" dirty="0"/>
                        <a:t>(x)</a:t>
                      </a:r>
                    </a:p>
                  </a:txBody>
                  <a:tcPr/>
                </a:tc>
                <a:tc>
                  <a:txBody>
                    <a:bodyPr/>
                    <a:lstStyle/>
                    <a:p>
                      <a:r>
                        <a:rPr lang="en-US" sz="1800" b="0" i="0" kern="1200" dirty="0">
                          <a:solidFill>
                            <a:schemeClr val="dk1"/>
                          </a:solidFill>
                          <a:effectLst/>
                          <a:latin typeface="+mn-lt"/>
                          <a:ea typeface="+mn-ea"/>
                          <a:cs typeface="+mn-cs"/>
                        </a:rPr>
                        <a:t>Returns the mantissa and exponent of x as the pair (m, e)</a:t>
                      </a:r>
                      <a:endParaRPr lang="en-IN" dirty="0"/>
                    </a:p>
                  </a:txBody>
                  <a:tcPr/>
                </a:tc>
                <a:extLst>
                  <a:ext uri="{0D108BD9-81ED-4DB2-BD59-A6C34878D82A}">
                    <a16:rowId xmlns:a16="http://schemas.microsoft.com/office/drawing/2014/main" val="1565494759"/>
                  </a:ext>
                </a:extLst>
              </a:tr>
            </a:tbl>
          </a:graphicData>
        </a:graphic>
      </p:graphicFrame>
    </p:spTree>
    <p:extLst>
      <p:ext uri="{BB962C8B-B14F-4D97-AF65-F5344CB8AC3E}">
        <p14:creationId xmlns:p14="http://schemas.microsoft.com/office/powerpoint/2010/main" val="85377455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9E52B7E2-62DD-44E5-9701-6AD66FBCF716}"/>
              </a:ext>
            </a:extLst>
          </p:cNvPr>
          <p:cNvGraphicFramePr>
            <a:graphicFrameLocks noGrp="1"/>
          </p:cNvGraphicFramePr>
          <p:nvPr>
            <p:ph idx="1"/>
            <p:extLst>
              <p:ext uri="{D42A27DB-BD31-4B8C-83A1-F6EECF244321}">
                <p14:modId xmlns:p14="http://schemas.microsoft.com/office/powerpoint/2010/main" val="3186580950"/>
              </p:ext>
            </p:extLst>
          </p:nvPr>
        </p:nvGraphicFramePr>
        <p:xfrm>
          <a:off x="548640" y="633045"/>
          <a:ext cx="8947051" cy="5148779"/>
        </p:xfrm>
        <a:graphic>
          <a:graphicData uri="http://schemas.openxmlformats.org/drawingml/2006/table">
            <a:tbl>
              <a:tblPr firstRow="1" bandRow="1">
                <a:tableStyleId>{5C22544A-7EE6-4342-B048-85BDC9FD1C3A}</a:tableStyleId>
              </a:tblPr>
              <a:tblGrid>
                <a:gridCol w="2837764">
                  <a:extLst>
                    <a:ext uri="{9D8B030D-6E8A-4147-A177-3AD203B41FA5}">
                      <a16:colId xmlns:a16="http://schemas.microsoft.com/office/drawing/2014/main" val="1771016166"/>
                    </a:ext>
                  </a:extLst>
                </a:gridCol>
                <a:gridCol w="6109287">
                  <a:extLst>
                    <a:ext uri="{9D8B030D-6E8A-4147-A177-3AD203B41FA5}">
                      <a16:colId xmlns:a16="http://schemas.microsoft.com/office/drawing/2014/main" val="2336839377"/>
                    </a:ext>
                  </a:extLst>
                </a:gridCol>
              </a:tblGrid>
              <a:tr h="641795">
                <a:tc>
                  <a:txBody>
                    <a:bodyPr/>
                    <a:lstStyle/>
                    <a:p>
                      <a:pPr algn="ctr"/>
                      <a:r>
                        <a:rPr lang="en-IN" sz="2000" dirty="0"/>
                        <a:t>FUNCTION NAME</a:t>
                      </a:r>
                    </a:p>
                  </a:txBody>
                  <a:tcPr/>
                </a:tc>
                <a:tc>
                  <a:txBody>
                    <a:bodyPr/>
                    <a:lstStyle/>
                    <a:p>
                      <a:pPr algn="ctr"/>
                      <a:r>
                        <a:rPr lang="en-IN" sz="2000" dirty="0"/>
                        <a:t>DESCRIPTION</a:t>
                      </a:r>
                    </a:p>
                  </a:txBody>
                  <a:tcPr/>
                </a:tc>
                <a:extLst>
                  <a:ext uri="{0D108BD9-81ED-4DB2-BD59-A6C34878D82A}">
                    <a16:rowId xmlns:a16="http://schemas.microsoft.com/office/drawing/2014/main" val="576492567"/>
                  </a:ext>
                </a:extLst>
              </a:tr>
              <a:tr h="641795">
                <a:tc>
                  <a:txBody>
                    <a:bodyPr/>
                    <a:lstStyle/>
                    <a:p>
                      <a:pPr algn="ctr"/>
                      <a:r>
                        <a:rPr lang="en-IN" sz="1800" b="0" i="0" kern="1200" dirty="0" err="1">
                          <a:solidFill>
                            <a:schemeClr val="dk1"/>
                          </a:solidFill>
                          <a:effectLst/>
                          <a:latin typeface="+mn-lt"/>
                          <a:ea typeface="+mn-ea"/>
                          <a:cs typeface="+mn-cs"/>
                        </a:rPr>
                        <a:t>copysign</a:t>
                      </a:r>
                      <a:r>
                        <a:rPr lang="en-IN" sz="1800" b="0" i="0" kern="1200" dirty="0">
                          <a:solidFill>
                            <a:schemeClr val="dk1"/>
                          </a:solidFill>
                          <a:effectLst/>
                          <a:latin typeface="+mn-lt"/>
                          <a:ea typeface="+mn-ea"/>
                          <a:cs typeface="+mn-cs"/>
                        </a:rPr>
                        <a:t>(x, y)</a:t>
                      </a:r>
                      <a:endParaRPr lang="en-IN" dirty="0"/>
                    </a:p>
                  </a:txBody>
                  <a:tcPr/>
                </a:tc>
                <a:tc>
                  <a:txBody>
                    <a:bodyPr/>
                    <a:lstStyle/>
                    <a:p>
                      <a:r>
                        <a:rPr lang="en-US" sz="1800" b="0" i="0" kern="1200" dirty="0">
                          <a:solidFill>
                            <a:schemeClr val="dk1"/>
                          </a:solidFill>
                          <a:effectLst/>
                          <a:latin typeface="+mn-lt"/>
                          <a:ea typeface="+mn-ea"/>
                          <a:cs typeface="+mn-cs"/>
                        </a:rPr>
                        <a:t>Returns x with the sign of y</a:t>
                      </a:r>
                      <a:endParaRPr lang="en-IN" dirty="0"/>
                    </a:p>
                  </a:txBody>
                  <a:tcPr/>
                </a:tc>
                <a:extLst>
                  <a:ext uri="{0D108BD9-81ED-4DB2-BD59-A6C34878D82A}">
                    <a16:rowId xmlns:a16="http://schemas.microsoft.com/office/drawing/2014/main" val="261755880"/>
                  </a:ext>
                </a:extLst>
              </a:tr>
              <a:tr h="641795">
                <a:tc>
                  <a:txBody>
                    <a:bodyPr/>
                    <a:lstStyle/>
                    <a:p>
                      <a:pPr algn="ctr"/>
                      <a:r>
                        <a:rPr lang="en-IN" sz="1800" b="0" i="0" kern="1200" dirty="0" err="1">
                          <a:solidFill>
                            <a:schemeClr val="dk1"/>
                          </a:solidFill>
                          <a:effectLst/>
                          <a:latin typeface="+mn-lt"/>
                          <a:ea typeface="+mn-ea"/>
                          <a:cs typeface="+mn-cs"/>
                        </a:rPr>
                        <a:t>trunc</a:t>
                      </a:r>
                      <a:r>
                        <a:rPr lang="en-IN" sz="1800" b="0" i="0" kern="1200" dirty="0">
                          <a:solidFill>
                            <a:schemeClr val="dk1"/>
                          </a:solidFill>
                          <a:effectLst/>
                          <a:latin typeface="+mn-lt"/>
                          <a:ea typeface="+mn-ea"/>
                          <a:cs typeface="+mn-cs"/>
                        </a:rPr>
                        <a:t>(x)</a:t>
                      </a:r>
                      <a:endParaRPr lang="en-IN" dirty="0"/>
                    </a:p>
                  </a:txBody>
                  <a:tcPr/>
                </a:tc>
                <a:tc>
                  <a:txBody>
                    <a:bodyPr/>
                    <a:lstStyle/>
                    <a:p>
                      <a:r>
                        <a:rPr lang="en-US" sz="1800" b="0" i="0" kern="1200" dirty="0">
                          <a:solidFill>
                            <a:schemeClr val="dk1"/>
                          </a:solidFill>
                          <a:effectLst/>
                          <a:latin typeface="+mn-lt"/>
                          <a:ea typeface="+mn-ea"/>
                          <a:cs typeface="+mn-cs"/>
                        </a:rPr>
                        <a:t>Returns the truncated integer value of x</a:t>
                      </a:r>
                      <a:endParaRPr lang="en-IN" dirty="0"/>
                    </a:p>
                  </a:txBody>
                  <a:tcPr/>
                </a:tc>
                <a:extLst>
                  <a:ext uri="{0D108BD9-81ED-4DB2-BD59-A6C34878D82A}">
                    <a16:rowId xmlns:a16="http://schemas.microsoft.com/office/drawing/2014/main" val="1876304546"/>
                  </a:ext>
                </a:extLst>
              </a:tr>
              <a:tr h="641795">
                <a:tc>
                  <a:txBody>
                    <a:bodyPr/>
                    <a:lstStyle/>
                    <a:p>
                      <a:pPr algn="ctr"/>
                      <a:r>
                        <a:rPr lang="en-IN" sz="1800" b="0" i="0" kern="1200" dirty="0" err="1">
                          <a:solidFill>
                            <a:schemeClr val="dk1"/>
                          </a:solidFill>
                          <a:effectLst/>
                          <a:latin typeface="+mn-lt"/>
                          <a:ea typeface="+mn-ea"/>
                          <a:cs typeface="+mn-cs"/>
                        </a:rPr>
                        <a:t>exp</a:t>
                      </a:r>
                      <a:r>
                        <a:rPr lang="en-IN" sz="1800" b="0" i="0" kern="1200" dirty="0">
                          <a:solidFill>
                            <a:schemeClr val="dk1"/>
                          </a:solidFill>
                          <a:effectLst/>
                          <a:latin typeface="+mn-lt"/>
                          <a:ea typeface="+mn-ea"/>
                          <a:cs typeface="+mn-cs"/>
                        </a:rPr>
                        <a:t>(x)</a:t>
                      </a:r>
                      <a:endParaRPr lang="en-IN" dirty="0"/>
                    </a:p>
                  </a:txBody>
                  <a:tcPr/>
                </a:tc>
                <a:tc>
                  <a:txBody>
                    <a:bodyPr/>
                    <a:lstStyle/>
                    <a:p>
                      <a:r>
                        <a:rPr lang="en-IN" sz="1800" b="0" i="0" kern="1200" dirty="0">
                          <a:solidFill>
                            <a:schemeClr val="dk1"/>
                          </a:solidFill>
                          <a:effectLst/>
                          <a:latin typeface="+mn-lt"/>
                          <a:ea typeface="+mn-ea"/>
                          <a:cs typeface="+mn-cs"/>
                        </a:rPr>
                        <a:t>Returns e**x   OR  (</a:t>
                      </a:r>
                      <a:r>
                        <a:rPr lang="en-IN" sz="1800" b="0" i="0" kern="1200" dirty="0" err="1">
                          <a:solidFill>
                            <a:schemeClr val="dk1"/>
                          </a:solidFill>
                          <a:effectLst/>
                          <a:latin typeface="+mn-lt"/>
                          <a:ea typeface="+mn-ea"/>
                          <a:cs typeface="+mn-cs"/>
                        </a:rPr>
                        <a:t>e^x</a:t>
                      </a:r>
                      <a:r>
                        <a:rPr lang="en-IN" sz="1800" b="0" i="0" kern="1200" dirty="0">
                          <a:solidFill>
                            <a:schemeClr val="dk1"/>
                          </a:solidFill>
                          <a:effectLst/>
                          <a:latin typeface="+mn-lt"/>
                          <a:ea typeface="+mn-ea"/>
                          <a:cs typeface="+mn-cs"/>
                        </a:rPr>
                        <a:t>) </a:t>
                      </a:r>
                      <a:endParaRPr lang="en-IN" dirty="0"/>
                    </a:p>
                  </a:txBody>
                  <a:tcPr/>
                </a:tc>
                <a:extLst>
                  <a:ext uri="{0D108BD9-81ED-4DB2-BD59-A6C34878D82A}">
                    <a16:rowId xmlns:a16="http://schemas.microsoft.com/office/drawing/2014/main" val="2544023385"/>
                  </a:ext>
                </a:extLst>
              </a:tr>
              <a:tr h="641795">
                <a:tc>
                  <a:txBody>
                    <a:bodyPr/>
                    <a:lstStyle/>
                    <a:p>
                      <a:pPr algn="ctr"/>
                      <a:r>
                        <a:rPr lang="en-IN" sz="1800" b="0" i="0" kern="1200" dirty="0">
                          <a:solidFill>
                            <a:schemeClr val="dk1"/>
                          </a:solidFill>
                          <a:effectLst/>
                          <a:latin typeface="+mn-lt"/>
                          <a:ea typeface="+mn-ea"/>
                          <a:cs typeface="+mn-cs"/>
                        </a:rPr>
                        <a:t>log(x[, base])</a:t>
                      </a:r>
                      <a:endParaRPr lang="en-IN" dirty="0"/>
                    </a:p>
                  </a:txBody>
                  <a:tcPr/>
                </a:tc>
                <a:tc>
                  <a:txBody>
                    <a:bodyPr/>
                    <a:lstStyle/>
                    <a:p>
                      <a:r>
                        <a:rPr lang="en-US" sz="1800" b="0" i="0" kern="1200" dirty="0">
                          <a:solidFill>
                            <a:schemeClr val="dk1"/>
                          </a:solidFill>
                          <a:effectLst/>
                          <a:latin typeface="+mn-lt"/>
                          <a:ea typeface="+mn-ea"/>
                          <a:cs typeface="+mn-cs"/>
                        </a:rPr>
                        <a:t>Returns the logarithm of x to the base (defaults to e)</a:t>
                      </a:r>
                      <a:endParaRPr lang="en-IN" dirty="0"/>
                    </a:p>
                  </a:txBody>
                  <a:tcPr/>
                </a:tc>
                <a:extLst>
                  <a:ext uri="{0D108BD9-81ED-4DB2-BD59-A6C34878D82A}">
                    <a16:rowId xmlns:a16="http://schemas.microsoft.com/office/drawing/2014/main" val="2996019096"/>
                  </a:ext>
                </a:extLst>
              </a:tr>
              <a:tr h="641795">
                <a:tc>
                  <a:txBody>
                    <a:bodyPr/>
                    <a:lstStyle/>
                    <a:p>
                      <a:pPr algn="ctr"/>
                      <a:r>
                        <a:rPr lang="en-IN" sz="1800" b="0" i="0" kern="1200" dirty="0">
                          <a:solidFill>
                            <a:schemeClr val="dk1"/>
                          </a:solidFill>
                          <a:effectLst/>
                          <a:latin typeface="+mn-lt"/>
                          <a:ea typeface="+mn-ea"/>
                          <a:cs typeface="+mn-cs"/>
                        </a:rPr>
                        <a:t>pow(x, y)</a:t>
                      </a:r>
                      <a:endParaRPr lang="en-IN" dirty="0"/>
                    </a:p>
                  </a:txBody>
                  <a:tcPr/>
                </a:tc>
                <a:tc>
                  <a:txBody>
                    <a:bodyPr/>
                    <a:lstStyle/>
                    <a:p>
                      <a:r>
                        <a:rPr lang="en-US" sz="1800" b="0" i="0" kern="1200" dirty="0">
                          <a:solidFill>
                            <a:schemeClr val="dk1"/>
                          </a:solidFill>
                          <a:effectLst/>
                          <a:latin typeface="+mn-lt"/>
                          <a:ea typeface="+mn-ea"/>
                          <a:cs typeface="+mn-cs"/>
                        </a:rPr>
                        <a:t>Returns x raised to the power y</a:t>
                      </a:r>
                      <a:endParaRPr lang="en-IN" dirty="0"/>
                    </a:p>
                  </a:txBody>
                  <a:tcPr/>
                </a:tc>
                <a:extLst>
                  <a:ext uri="{0D108BD9-81ED-4DB2-BD59-A6C34878D82A}">
                    <a16:rowId xmlns:a16="http://schemas.microsoft.com/office/drawing/2014/main" val="1822106354"/>
                  </a:ext>
                </a:extLst>
              </a:tr>
              <a:tr h="641795">
                <a:tc>
                  <a:txBody>
                    <a:bodyPr/>
                    <a:lstStyle/>
                    <a:p>
                      <a:pPr algn="ctr"/>
                      <a:r>
                        <a:rPr lang="en-IN" sz="1800" b="0" i="0" kern="1200" dirty="0">
                          <a:solidFill>
                            <a:schemeClr val="dk1"/>
                          </a:solidFill>
                          <a:effectLst/>
                          <a:latin typeface="+mn-lt"/>
                          <a:ea typeface="+mn-ea"/>
                          <a:cs typeface="+mn-cs"/>
                        </a:rPr>
                        <a:t>sqrt(x)</a:t>
                      </a:r>
                      <a:endParaRPr lang="en-IN" dirty="0"/>
                    </a:p>
                  </a:txBody>
                  <a:tcPr/>
                </a:tc>
                <a:tc>
                  <a:txBody>
                    <a:bodyPr/>
                    <a:lstStyle/>
                    <a:p>
                      <a:r>
                        <a:rPr lang="en-US" dirty="0">
                          <a:effectLst/>
                        </a:rPr>
                        <a:t>Returns the square root of x</a:t>
                      </a:r>
                    </a:p>
                  </a:txBody>
                  <a:tcPr marL="95250" marR="76200" marT="95250" marB="85725" anchor="ctr"/>
                </a:tc>
                <a:extLst>
                  <a:ext uri="{0D108BD9-81ED-4DB2-BD59-A6C34878D82A}">
                    <a16:rowId xmlns:a16="http://schemas.microsoft.com/office/drawing/2014/main" val="1547474449"/>
                  </a:ext>
                </a:extLst>
              </a:tr>
              <a:tr h="656214">
                <a:tc>
                  <a:txBody>
                    <a:bodyPr/>
                    <a:lstStyle/>
                    <a:p>
                      <a:pPr algn="ctr"/>
                      <a:r>
                        <a:rPr lang="en-IN" sz="1800" b="0" i="0" kern="1200" dirty="0">
                          <a:solidFill>
                            <a:schemeClr val="dk1"/>
                          </a:solidFill>
                          <a:effectLst/>
                          <a:latin typeface="+mn-lt"/>
                          <a:ea typeface="+mn-ea"/>
                          <a:cs typeface="+mn-cs"/>
                        </a:rPr>
                        <a:t>pi</a:t>
                      </a:r>
                      <a:endParaRPr lang="en-IN" dirty="0"/>
                    </a:p>
                  </a:txBody>
                  <a:tcPr/>
                </a:tc>
                <a:tc>
                  <a:txBody>
                    <a:bodyPr/>
                    <a:lstStyle/>
                    <a:p>
                      <a:r>
                        <a:rPr lang="en-US" sz="1800" b="0" i="0" kern="1200" dirty="0">
                          <a:solidFill>
                            <a:schemeClr val="dk1"/>
                          </a:solidFill>
                          <a:effectLst/>
                          <a:latin typeface="+mn-lt"/>
                          <a:ea typeface="+mn-ea"/>
                          <a:cs typeface="+mn-cs"/>
                        </a:rPr>
                        <a:t>Mathematical constant, the ratio of circumference of a circle to it's diameter (3.14159...)</a:t>
                      </a:r>
                      <a:endParaRPr lang="en-IN" dirty="0"/>
                    </a:p>
                  </a:txBody>
                  <a:tcPr/>
                </a:tc>
                <a:extLst>
                  <a:ext uri="{0D108BD9-81ED-4DB2-BD59-A6C34878D82A}">
                    <a16:rowId xmlns:a16="http://schemas.microsoft.com/office/drawing/2014/main" val="2492545776"/>
                  </a:ext>
                </a:extLst>
              </a:tr>
            </a:tbl>
          </a:graphicData>
        </a:graphic>
      </p:graphicFrame>
    </p:spTree>
    <p:extLst>
      <p:ext uri="{BB962C8B-B14F-4D97-AF65-F5344CB8AC3E}">
        <p14:creationId xmlns:p14="http://schemas.microsoft.com/office/powerpoint/2010/main" val="32344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94DFD-00CA-4549-B101-E232CB0DC218}"/>
              </a:ext>
            </a:extLst>
          </p:cNvPr>
          <p:cNvSpPr>
            <a:spLocks noGrp="1"/>
          </p:cNvSpPr>
          <p:nvPr>
            <p:ph type="title"/>
          </p:nvPr>
        </p:nvSpPr>
        <p:spPr>
          <a:xfrm>
            <a:off x="677334" y="609600"/>
            <a:ext cx="8596668" cy="867508"/>
          </a:xfrm>
        </p:spPr>
        <p:txBody>
          <a:bodyPr/>
          <a:lstStyle/>
          <a:p>
            <a:pPr algn="ctr"/>
            <a:r>
              <a:rPr lang="en-IN" dirty="0"/>
              <a:t>ARITHMETIC FUNCTIONS</a:t>
            </a:r>
          </a:p>
        </p:txBody>
      </p:sp>
      <p:sp>
        <p:nvSpPr>
          <p:cNvPr id="3" name="Content Placeholder 2">
            <a:extLst>
              <a:ext uri="{FF2B5EF4-FFF2-40B4-BE49-F238E27FC236}">
                <a16:creationId xmlns:a16="http://schemas.microsoft.com/office/drawing/2014/main" id="{2EE52390-45CA-4F6A-84C7-44BE9F907624}"/>
              </a:ext>
            </a:extLst>
          </p:cNvPr>
          <p:cNvSpPr>
            <a:spLocks noGrp="1"/>
          </p:cNvSpPr>
          <p:nvPr>
            <p:ph idx="1"/>
          </p:nvPr>
        </p:nvSpPr>
        <p:spPr>
          <a:xfrm>
            <a:off x="677334" y="1477109"/>
            <a:ext cx="8596668" cy="4564254"/>
          </a:xfrm>
        </p:spPr>
        <p:txBody>
          <a:bodyPr/>
          <a:lstStyle/>
          <a:p>
            <a:pPr marL="0" indent="0">
              <a:buNone/>
            </a:pPr>
            <a:r>
              <a:rPr lang="en-IN" dirty="0"/>
              <a:t>These functions perform various arithmetic operations such as calculating the floor , ceiling, absolute value and factorial of a number using the </a:t>
            </a:r>
            <a:r>
              <a:rPr lang="en-IN" b="1" dirty="0">
                <a:solidFill>
                  <a:schemeClr val="accent1"/>
                </a:solidFill>
              </a:rPr>
              <a:t>floor(x) </a:t>
            </a:r>
            <a:r>
              <a:rPr lang="en-IN" dirty="0"/>
              <a:t>, </a:t>
            </a:r>
            <a:r>
              <a:rPr lang="en-IN" b="1" dirty="0">
                <a:solidFill>
                  <a:schemeClr val="accent1"/>
                </a:solidFill>
              </a:rPr>
              <a:t>ceil(x), fabs(x</a:t>
            </a:r>
            <a:r>
              <a:rPr lang="en-IN" dirty="0">
                <a:solidFill>
                  <a:schemeClr val="accent1"/>
                </a:solidFill>
              </a:rPr>
              <a:t>)</a:t>
            </a:r>
            <a:r>
              <a:rPr lang="en-IN" dirty="0"/>
              <a:t> and </a:t>
            </a:r>
            <a:r>
              <a:rPr lang="en-IN" b="1" dirty="0">
                <a:solidFill>
                  <a:schemeClr val="accent1"/>
                </a:solidFill>
              </a:rPr>
              <a:t>factorial(x) </a:t>
            </a:r>
            <a:r>
              <a:rPr lang="en-IN" dirty="0"/>
              <a:t>functions respectively.</a:t>
            </a:r>
          </a:p>
          <a:p>
            <a:pPr marL="0" indent="0">
              <a:buNone/>
            </a:pPr>
            <a:endParaRPr lang="en-IN" dirty="0"/>
          </a:p>
          <a:p>
            <a:r>
              <a:rPr lang="en-IN" b="1" dirty="0">
                <a:solidFill>
                  <a:schemeClr val="accent1"/>
                </a:solidFill>
              </a:rPr>
              <a:t>floor(X) – </a:t>
            </a:r>
            <a:r>
              <a:rPr lang="en-IN" dirty="0">
                <a:solidFill>
                  <a:schemeClr val="tx2"/>
                </a:solidFill>
              </a:rPr>
              <a:t>The function floor(x) will return the largest integer less than or equals to x.</a:t>
            </a:r>
          </a:p>
          <a:p>
            <a:r>
              <a:rPr lang="en-IN" b="1" dirty="0">
                <a:solidFill>
                  <a:schemeClr val="accent1"/>
                </a:solidFill>
              </a:rPr>
              <a:t>ceil(X) </a:t>
            </a:r>
            <a:r>
              <a:rPr lang="en-IN" dirty="0">
                <a:solidFill>
                  <a:schemeClr val="accent1"/>
                </a:solidFill>
              </a:rPr>
              <a:t>-</a:t>
            </a:r>
            <a:r>
              <a:rPr lang="en-IN" dirty="0">
                <a:solidFill>
                  <a:schemeClr val="tx1"/>
                </a:solidFill>
              </a:rPr>
              <a:t> </a:t>
            </a:r>
            <a:r>
              <a:rPr lang="en-IN" dirty="0">
                <a:solidFill>
                  <a:schemeClr val="tx2"/>
                </a:solidFill>
              </a:rPr>
              <a:t>The function ceil(x) will return the smallest integer greater than or equals to x. </a:t>
            </a:r>
          </a:p>
          <a:p>
            <a:r>
              <a:rPr lang="en-IN" b="1" dirty="0">
                <a:solidFill>
                  <a:schemeClr val="accent1"/>
                </a:solidFill>
              </a:rPr>
              <a:t>fabs(x) </a:t>
            </a:r>
            <a:r>
              <a:rPr lang="en-IN" dirty="0">
                <a:solidFill>
                  <a:schemeClr val="accent1"/>
                </a:solidFill>
              </a:rPr>
              <a:t>-</a:t>
            </a:r>
            <a:r>
              <a:rPr lang="en-IN" dirty="0">
                <a:solidFill>
                  <a:schemeClr val="tx1"/>
                </a:solidFill>
              </a:rPr>
              <a:t> </a:t>
            </a:r>
            <a:r>
              <a:rPr lang="en-IN" dirty="0">
                <a:solidFill>
                  <a:schemeClr val="tx2"/>
                </a:solidFill>
              </a:rPr>
              <a:t>The function fabs(x) will return the absolute </a:t>
            </a:r>
            <a:r>
              <a:rPr lang="en-IN" dirty="0" err="1">
                <a:solidFill>
                  <a:schemeClr val="tx2"/>
                </a:solidFill>
              </a:rPr>
              <a:t>vaue</a:t>
            </a:r>
            <a:r>
              <a:rPr lang="en-IN" dirty="0">
                <a:solidFill>
                  <a:schemeClr val="tx2"/>
                </a:solidFill>
              </a:rPr>
              <a:t> of x.</a:t>
            </a:r>
          </a:p>
          <a:p>
            <a:r>
              <a:rPr lang="en-IN" b="1" dirty="0">
                <a:solidFill>
                  <a:schemeClr val="accent1"/>
                </a:solidFill>
              </a:rPr>
              <a:t>factorial(x) – </a:t>
            </a:r>
            <a:r>
              <a:rPr lang="en-IN" dirty="0">
                <a:solidFill>
                  <a:schemeClr val="tx2"/>
                </a:solidFill>
              </a:rPr>
              <a:t>The function returns the factorial of any value</a:t>
            </a:r>
            <a:r>
              <a:rPr lang="en-IN" b="1" dirty="0">
                <a:solidFill>
                  <a:schemeClr val="tx2"/>
                </a:solidFill>
              </a:rPr>
              <a:t> </a:t>
            </a:r>
            <a:r>
              <a:rPr lang="en-IN" dirty="0">
                <a:solidFill>
                  <a:schemeClr val="tx2"/>
                </a:solidFill>
              </a:rPr>
              <a:t>x</a:t>
            </a:r>
            <a:r>
              <a:rPr lang="en-IN" b="1" dirty="0">
                <a:solidFill>
                  <a:schemeClr val="tx2"/>
                </a:solidFill>
              </a:rPr>
              <a:t>.</a:t>
            </a:r>
          </a:p>
          <a:p>
            <a:pPr marL="0" indent="0">
              <a:buNone/>
            </a:pPr>
            <a:endParaRPr lang="en-IN" b="1" dirty="0">
              <a:solidFill>
                <a:schemeClr val="tx2"/>
              </a:solidFill>
            </a:endParaRPr>
          </a:p>
          <a:p>
            <a:pPr marL="0" indent="0">
              <a:buNone/>
            </a:pPr>
            <a:r>
              <a:rPr lang="en-IN" b="1" dirty="0">
                <a:solidFill>
                  <a:schemeClr val="tx2"/>
                </a:solidFill>
              </a:rPr>
              <a:t>	NOTE -  </a:t>
            </a:r>
            <a:r>
              <a:rPr lang="en-US" dirty="0"/>
              <a:t>Unless explicitly mentioned, all the values returned are floats.</a:t>
            </a:r>
            <a:endParaRPr lang="en-IN" b="1" dirty="0">
              <a:solidFill>
                <a:schemeClr val="accent1"/>
              </a:solidFill>
            </a:endParaRPr>
          </a:p>
        </p:txBody>
      </p:sp>
    </p:spTree>
    <p:extLst>
      <p:ext uri="{BB962C8B-B14F-4D97-AF65-F5344CB8AC3E}">
        <p14:creationId xmlns:p14="http://schemas.microsoft.com/office/powerpoint/2010/main" val="38506687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0D86DA-2D51-4E36-B205-5FCB43E27BFA}"/>
              </a:ext>
            </a:extLst>
          </p:cNvPr>
          <p:cNvSpPr>
            <a:spLocks noGrp="1"/>
          </p:cNvSpPr>
          <p:nvPr>
            <p:ph idx="1"/>
          </p:nvPr>
        </p:nvSpPr>
        <p:spPr>
          <a:xfrm>
            <a:off x="550724" y="647115"/>
            <a:ext cx="8596668" cy="5500468"/>
          </a:xfrm>
        </p:spPr>
        <p:txBody>
          <a:bodyPr/>
          <a:lstStyle/>
          <a:p>
            <a:pPr marL="0" indent="0">
              <a:buNone/>
            </a:pPr>
            <a:r>
              <a:rPr lang="en-IN" dirty="0"/>
              <a:t>import math</a:t>
            </a:r>
          </a:p>
          <a:p>
            <a:pPr marL="0" indent="0">
              <a:buNone/>
            </a:pPr>
            <a:r>
              <a:rPr lang="en-IN" dirty="0" err="1"/>
              <a:t>math.ceil</a:t>
            </a:r>
            <a:r>
              <a:rPr lang="en-IN" dirty="0"/>
              <a:t>(1.001)			</a:t>
            </a:r>
            <a:r>
              <a:rPr lang="en-IN" dirty="0">
                <a:solidFill>
                  <a:srgbClr val="92D050"/>
                </a:solidFill>
              </a:rPr>
              <a:t># returns 2</a:t>
            </a:r>
          </a:p>
          <a:p>
            <a:pPr marL="0" indent="0">
              <a:buNone/>
            </a:pPr>
            <a:r>
              <a:rPr lang="en-IN" dirty="0" err="1"/>
              <a:t>math.floor</a:t>
            </a:r>
            <a:r>
              <a:rPr lang="en-IN" dirty="0"/>
              <a:t>(1.001)		</a:t>
            </a:r>
            <a:r>
              <a:rPr lang="en-IN" dirty="0">
                <a:solidFill>
                  <a:srgbClr val="92D050"/>
                </a:solidFill>
              </a:rPr>
              <a:t># returns 1</a:t>
            </a:r>
          </a:p>
          <a:p>
            <a:pPr marL="0" indent="0">
              <a:buNone/>
            </a:pPr>
            <a:r>
              <a:rPr lang="en-IN" dirty="0" err="1"/>
              <a:t>math.factorial</a:t>
            </a:r>
            <a:r>
              <a:rPr lang="en-IN" dirty="0"/>
              <a:t>(5)			</a:t>
            </a:r>
            <a:r>
              <a:rPr lang="en-IN" dirty="0">
                <a:solidFill>
                  <a:srgbClr val="92D050"/>
                </a:solidFill>
              </a:rPr>
              <a:t>#returns 120</a:t>
            </a:r>
          </a:p>
          <a:p>
            <a:pPr marL="0" indent="0">
              <a:buNone/>
            </a:pPr>
            <a:endParaRPr lang="en-IN" dirty="0">
              <a:solidFill>
                <a:srgbClr val="92D050"/>
              </a:solidFill>
            </a:endParaRPr>
          </a:p>
          <a:p>
            <a:pPr>
              <a:buFont typeface="Courier New" panose="02070309020205020404" pitchFamily="49" charset="0"/>
              <a:buChar char="o"/>
            </a:pPr>
            <a:r>
              <a:rPr lang="en-US" dirty="0"/>
              <a:t> (A factorial is the product of an integer and all the positive integers smaller than it. It is used extensively when dealing with combinations and permutations. It can also be used to calculate the value of sine and cosine functions.) </a:t>
            </a:r>
            <a:endParaRPr lang="en-IN" dirty="0">
              <a:solidFill>
                <a:srgbClr val="92D050"/>
              </a:solidFill>
            </a:endParaRPr>
          </a:p>
          <a:p>
            <a:pPr marL="0" indent="0">
              <a:buNone/>
            </a:pPr>
            <a:endParaRPr lang="en-IN" dirty="0"/>
          </a:p>
        </p:txBody>
      </p:sp>
    </p:spTree>
    <p:extLst>
      <p:ext uri="{BB962C8B-B14F-4D97-AF65-F5344CB8AC3E}">
        <p14:creationId xmlns:p14="http://schemas.microsoft.com/office/powerpoint/2010/main" val="281811915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3708C-0AC2-4C11-A490-8AB6833AF224}"/>
              </a:ext>
            </a:extLst>
          </p:cNvPr>
          <p:cNvSpPr>
            <a:spLocks noGrp="1"/>
          </p:cNvSpPr>
          <p:nvPr>
            <p:ph type="title"/>
          </p:nvPr>
        </p:nvSpPr>
        <p:spPr>
          <a:xfrm>
            <a:off x="677335" y="609600"/>
            <a:ext cx="8354124" cy="740898"/>
          </a:xfrm>
        </p:spPr>
        <p:txBody>
          <a:bodyPr/>
          <a:lstStyle/>
          <a:p>
            <a:pPr algn="ctr"/>
            <a:r>
              <a:rPr lang="en-IN" dirty="0"/>
              <a:t>GCD Function</a:t>
            </a:r>
          </a:p>
        </p:txBody>
      </p:sp>
      <p:sp>
        <p:nvSpPr>
          <p:cNvPr id="3" name="Content Placeholder 2">
            <a:extLst>
              <a:ext uri="{FF2B5EF4-FFF2-40B4-BE49-F238E27FC236}">
                <a16:creationId xmlns:a16="http://schemas.microsoft.com/office/drawing/2014/main" id="{1FABD2B1-5066-4A9A-AA8B-75753F2CFFAE}"/>
              </a:ext>
            </a:extLst>
          </p:cNvPr>
          <p:cNvSpPr>
            <a:spLocks noGrp="1"/>
          </p:cNvSpPr>
          <p:nvPr>
            <p:ph idx="1"/>
          </p:nvPr>
        </p:nvSpPr>
        <p:spPr>
          <a:xfrm>
            <a:off x="677334" y="1491175"/>
            <a:ext cx="8596668" cy="4550187"/>
          </a:xfrm>
        </p:spPr>
        <p:txBody>
          <a:bodyPr/>
          <a:lstStyle/>
          <a:p>
            <a:pPr marL="0" indent="0">
              <a:buNone/>
            </a:pPr>
            <a:r>
              <a:rPr lang="en-IN" dirty="0"/>
              <a:t>GCD is the another important function in math module. It gives the greatest common divisor(or highest common factor) of the two numbers x and y.</a:t>
            </a:r>
            <a:r>
              <a:rPr lang="en-US" dirty="0"/>
              <a:t> </a:t>
            </a:r>
          </a:p>
          <a:p>
            <a:pPr marL="0" indent="0">
              <a:buNone/>
            </a:pPr>
            <a:r>
              <a:rPr lang="en-US" dirty="0"/>
              <a:t>When both </a:t>
            </a:r>
            <a:r>
              <a:rPr lang="en-US" i="1" dirty="0"/>
              <a:t>x</a:t>
            </a:r>
            <a:r>
              <a:rPr lang="en-US" dirty="0"/>
              <a:t> and </a:t>
            </a:r>
            <a:r>
              <a:rPr lang="en-US" i="1" dirty="0"/>
              <a:t>y</a:t>
            </a:r>
            <a:r>
              <a:rPr lang="en-US" dirty="0"/>
              <a:t> are non-zero, this function returns the largest positive integer that divides both </a:t>
            </a:r>
            <a:r>
              <a:rPr lang="en-US" i="1" dirty="0"/>
              <a:t>x</a:t>
            </a:r>
            <a:r>
              <a:rPr lang="en-US" dirty="0"/>
              <a:t> and </a:t>
            </a:r>
            <a:r>
              <a:rPr lang="en-US" i="1" dirty="0"/>
              <a:t>y.</a:t>
            </a:r>
          </a:p>
          <a:p>
            <a:pPr marL="0" indent="0">
              <a:buNone/>
            </a:pPr>
            <a:endParaRPr lang="en-US" i="1" dirty="0"/>
          </a:p>
          <a:p>
            <a:pPr marL="0" indent="0">
              <a:buNone/>
            </a:pPr>
            <a:r>
              <a:rPr lang="en-IN" dirty="0" err="1"/>
              <a:t>math.gcd</a:t>
            </a:r>
            <a:r>
              <a:rPr lang="en-IN" dirty="0"/>
              <a:t>(10,125)		</a:t>
            </a:r>
            <a:r>
              <a:rPr lang="en-IN" dirty="0">
                <a:solidFill>
                  <a:srgbClr val="92D050"/>
                </a:solidFill>
              </a:rPr>
              <a:t># returns 5</a:t>
            </a:r>
          </a:p>
          <a:p>
            <a:pPr marL="0" indent="0">
              <a:buNone/>
            </a:pPr>
            <a:r>
              <a:rPr lang="en-IN" dirty="0" err="1">
                <a:solidFill>
                  <a:schemeClr val="tx2"/>
                </a:solidFill>
              </a:rPr>
              <a:t>math.gcd</a:t>
            </a:r>
            <a:r>
              <a:rPr lang="en-IN" dirty="0">
                <a:solidFill>
                  <a:schemeClr val="tx2"/>
                </a:solidFill>
              </a:rPr>
              <a:t>(0,0)</a:t>
            </a:r>
            <a:r>
              <a:rPr lang="en-IN" dirty="0">
                <a:solidFill>
                  <a:srgbClr val="92D050"/>
                </a:solidFill>
              </a:rPr>
              <a:t>		#returns 0</a:t>
            </a:r>
          </a:p>
          <a:p>
            <a:pPr marL="0" indent="0">
              <a:buNone/>
            </a:pPr>
            <a:endParaRPr lang="en-IN" dirty="0">
              <a:solidFill>
                <a:srgbClr val="92D050"/>
              </a:solidFill>
            </a:endParaRPr>
          </a:p>
          <a:p>
            <a:pPr marL="0" indent="0">
              <a:buNone/>
            </a:pPr>
            <a:r>
              <a:rPr lang="en-US" dirty="0"/>
              <a:t>We can use it indirectly to calculate the lowest common multiple (LCM)  of two numbers using the following formula:</a:t>
            </a:r>
          </a:p>
          <a:p>
            <a:pPr marL="0" indent="0" algn="ctr">
              <a:buNone/>
            </a:pPr>
            <a:r>
              <a:rPr lang="en-US" dirty="0" err="1">
                <a:solidFill>
                  <a:srgbClr val="92D050"/>
                </a:solidFill>
              </a:rPr>
              <a:t>gcd</a:t>
            </a:r>
            <a:r>
              <a:rPr lang="en-US" dirty="0">
                <a:solidFill>
                  <a:srgbClr val="92D050"/>
                </a:solidFill>
              </a:rPr>
              <a:t>(</a:t>
            </a:r>
            <a:r>
              <a:rPr lang="en-US" dirty="0" err="1">
                <a:solidFill>
                  <a:srgbClr val="92D050"/>
                </a:solidFill>
              </a:rPr>
              <a:t>a,b</a:t>
            </a:r>
            <a:r>
              <a:rPr lang="en-US" dirty="0">
                <a:solidFill>
                  <a:srgbClr val="92D050"/>
                </a:solidFill>
              </a:rPr>
              <a:t>) * lcm(</a:t>
            </a:r>
            <a:r>
              <a:rPr lang="en-US" dirty="0" err="1">
                <a:solidFill>
                  <a:srgbClr val="92D050"/>
                </a:solidFill>
              </a:rPr>
              <a:t>a,b</a:t>
            </a:r>
            <a:r>
              <a:rPr lang="en-US" dirty="0">
                <a:solidFill>
                  <a:srgbClr val="92D050"/>
                </a:solidFill>
              </a:rPr>
              <a:t>)= a*b</a:t>
            </a:r>
            <a:endParaRPr lang="en-IN" dirty="0">
              <a:solidFill>
                <a:srgbClr val="92D050"/>
              </a:solidFill>
            </a:endParaRPr>
          </a:p>
        </p:txBody>
      </p:sp>
    </p:spTree>
    <p:extLst>
      <p:ext uri="{BB962C8B-B14F-4D97-AF65-F5344CB8AC3E}">
        <p14:creationId xmlns:p14="http://schemas.microsoft.com/office/powerpoint/2010/main" val="4184807861"/>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1567F-1F17-4880-AAA7-4751234E89A6}"/>
              </a:ext>
            </a:extLst>
          </p:cNvPr>
          <p:cNvSpPr>
            <a:spLocks noGrp="1"/>
          </p:cNvSpPr>
          <p:nvPr>
            <p:ph type="title"/>
          </p:nvPr>
        </p:nvSpPr>
        <p:spPr>
          <a:xfrm>
            <a:off x="677334" y="609600"/>
            <a:ext cx="8596668" cy="712763"/>
          </a:xfrm>
        </p:spPr>
        <p:txBody>
          <a:bodyPr/>
          <a:lstStyle/>
          <a:p>
            <a:r>
              <a:rPr lang="en-IN" dirty="0"/>
              <a:t>USE OF SOME COMMON MATH FUNCTIONS</a:t>
            </a:r>
          </a:p>
        </p:txBody>
      </p:sp>
      <p:sp>
        <p:nvSpPr>
          <p:cNvPr id="3" name="Content Placeholder 2">
            <a:extLst>
              <a:ext uri="{FF2B5EF4-FFF2-40B4-BE49-F238E27FC236}">
                <a16:creationId xmlns:a16="http://schemas.microsoft.com/office/drawing/2014/main" id="{2BB6D4CB-FF12-4FFB-958B-423648D17A82}"/>
              </a:ext>
            </a:extLst>
          </p:cNvPr>
          <p:cNvSpPr>
            <a:spLocks noGrp="1"/>
          </p:cNvSpPr>
          <p:nvPr>
            <p:ph idx="1"/>
          </p:nvPr>
        </p:nvSpPr>
        <p:spPr>
          <a:xfrm>
            <a:off x="677334" y="1420837"/>
            <a:ext cx="8596668" cy="4620525"/>
          </a:xfrm>
        </p:spPr>
        <p:txBody>
          <a:bodyPr/>
          <a:lstStyle/>
          <a:p>
            <a:r>
              <a:rPr lang="en-IN" b="1" dirty="0" err="1">
                <a:solidFill>
                  <a:schemeClr val="accent1"/>
                </a:solidFill>
              </a:rPr>
              <a:t>trunc</a:t>
            </a:r>
            <a:r>
              <a:rPr lang="en-IN" b="1" dirty="0">
                <a:solidFill>
                  <a:schemeClr val="accent1"/>
                </a:solidFill>
              </a:rPr>
              <a:t> function :</a:t>
            </a:r>
          </a:p>
          <a:p>
            <a:pPr marL="0" indent="0">
              <a:buNone/>
            </a:pPr>
            <a:r>
              <a:rPr lang="en-IN" dirty="0" err="1"/>
              <a:t>math.trunc</a:t>
            </a:r>
            <a:r>
              <a:rPr lang="en-IN" dirty="0"/>
              <a:t>(1.001)	# returns 1		</a:t>
            </a:r>
          </a:p>
          <a:p>
            <a:pPr marL="0" indent="0">
              <a:buNone/>
            </a:pPr>
            <a:r>
              <a:rPr lang="en-IN" dirty="0" err="1"/>
              <a:t>math.trunc</a:t>
            </a:r>
            <a:r>
              <a:rPr lang="en-IN" dirty="0"/>
              <a:t>(1.999)	# returns 1	</a:t>
            </a:r>
          </a:p>
          <a:p>
            <a:pPr marL="0" indent="0">
              <a:buNone/>
            </a:pPr>
            <a:endParaRPr lang="en-IN" dirty="0"/>
          </a:p>
          <a:p>
            <a:r>
              <a:rPr lang="en-IN" b="1" dirty="0">
                <a:solidFill>
                  <a:schemeClr val="accent1"/>
                </a:solidFill>
              </a:rPr>
              <a:t>sqrt function :</a:t>
            </a:r>
          </a:p>
          <a:p>
            <a:pPr marL="0" indent="0">
              <a:buNone/>
            </a:pPr>
            <a:r>
              <a:rPr lang="en-IN" dirty="0" err="1">
                <a:solidFill>
                  <a:schemeClr val="tx2"/>
                </a:solidFill>
              </a:rPr>
              <a:t>math.sqrt</a:t>
            </a:r>
            <a:r>
              <a:rPr lang="en-IN" dirty="0">
                <a:solidFill>
                  <a:schemeClr val="tx2"/>
                </a:solidFill>
              </a:rPr>
              <a:t>(9)			# returns 3</a:t>
            </a:r>
          </a:p>
          <a:p>
            <a:pPr marL="0" indent="0">
              <a:buNone/>
            </a:pPr>
            <a:endParaRPr lang="en-IN" dirty="0">
              <a:solidFill>
                <a:schemeClr val="tx2"/>
              </a:solidFill>
            </a:endParaRPr>
          </a:p>
          <a:p>
            <a:r>
              <a:rPr lang="en-IN" b="1" dirty="0" err="1">
                <a:solidFill>
                  <a:schemeClr val="accent1"/>
                </a:solidFill>
              </a:rPr>
              <a:t>fmod</a:t>
            </a:r>
            <a:r>
              <a:rPr lang="en-IN" b="1" dirty="0">
                <a:solidFill>
                  <a:schemeClr val="accent1"/>
                </a:solidFill>
              </a:rPr>
              <a:t> function :</a:t>
            </a:r>
          </a:p>
          <a:p>
            <a:pPr marL="0" indent="0">
              <a:buNone/>
            </a:pPr>
            <a:r>
              <a:rPr lang="en-IN" dirty="0" err="1">
                <a:solidFill>
                  <a:schemeClr val="tx2"/>
                </a:solidFill>
              </a:rPr>
              <a:t>math.fmod</a:t>
            </a:r>
            <a:r>
              <a:rPr lang="en-IN" dirty="0">
                <a:solidFill>
                  <a:schemeClr val="tx2"/>
                </a:solidFill>
              </a:rPr>
              <a:t>(12,5)		# returns 2</a:t>
            </a:r>
          </a:p>
        </p:txBody>
      </p:sp>
    </p:spTree>
    <p:extLst>
      <p:ext uri="{BB962C8B-B14F-4D97-AF65-F5344CB8AC3E}">
        <p14:creationId xmlns:p14="http://schemas.microsoft.com/office/powerpoint/2010/main" val="241073233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A1283-4171-4072-AE1F-E70B5F4ECFAB}"/>
              </a:ext>
            </a:extLst>
          </p:cNvPr>
          <p:cNvSpPr>
            <a:spLocks noGrp="1"/>
          </p:cNvSpPr>
          <p:nvPr>
            <p:ph type="title"/>
          </p:nvPr>
        </p:nvSpPr>
        <p:spPr>
          <a:xfrm>
            <a:off x="676805" y="511126"/>
            <a:ext cx="8596668" cy="965982"/>
          </a:xfrm>
        </p:spPr>
        <p:txBody>
          <a:bodyPr>
            <a:normAutofit/>
          </a:bodyPr>
          <a:lstStyle/>
          <a:p>
            <a:pPr algn="ctr"/>
            <a:r>
              <a:rPr lang="en-IN" dirty="0"/>
              <a:t>TRIGONOMETRIC FUNCTIONS</a:t>
            </a:r>
            <a:br>
              <a:rPr lang="en-IN" dirty="0"/>
            </a:br>
            <a:r>
              <a:rPr lang="en-US" sz="2000" dirty="0">
                <a:solidFill>
                  <a:schemeClr val="tx2"/>
                </a:solidFill>
              </a:rPr>
              <a:t>These functions relate the angles of a triangle to its sides.</a:t>
            </a:r>
            <a:endParaRPr lang="en-IN" sz="2000" dirty="0">
              <a:solidFill>
                <a:schemeClr val="tx2"/>
              </a:solidFill>
            </a:endParaRPr>
          </a:p>
        </p:txBody>
      </p:sp>
      <p:graphicFrame>
        <p:nvGraphicFramePr>
          <p:cNvPr id="4" name="Content Placeholder 3">
            <a:extLst>
              <a:ext uri="{FF2B5EF4-FFF2-40B4-BE49-F238E27FC236}">
                <a16:creationId xmlns:a16="http://schemas.microsoft.com/office/drawing/2014/main" id="{B6C4F261-25CD-4700-9F4C-78585B28E4BA}"/>
              </a:ext>
            </a:extLst>
          </p:cNvPr>
          <p:cNvGraphicFramePr>
            <a:graphicFrameLocks noGrp="1"/>
          </p:cNvGraphicFramePr>
          <p:nvPr>
            <p:ph idx="1"/>
            <p:extLst>
              <p:ext uri="{D42A27DB-BD31-4B8C-83A1-F6EECF244321}">
                <p14:modId xmlns:p14="http://schemas.microsoft.com/office/powerpoint/2010/main" val="1845790317"/>
              </p:ext>
            </p:extLst>
          </p:nvPr>
        </p:nvGraphicFramePr>
        <p:xfrm>
          <a:off x="677863" y="1477108"/>
          <a:ext cx="8596139" cy="4473528"/>
        </p:xfrm>
        <a:graphic>
          <a:graphicData uri="http://schemas.openxmlformats.org/drawingml/2006/table">
            <a:tbl>
              <a:tblPr firstRow="1" bandRow="1">
                <a:tableStyleId>{5C22544A-7EE6-4342-B048-85BDC9FD1C3A}</a:tableStyleId>
              </a:tblPr>
              <a:tblGrid>
                <a:gridCol w="2642059">
                  <a:extLst>
                    <a:ext uri="{9D8B030D-6E8A-4147-A177-3AD203B41FA5}">
                      <a16:colId xmlns:a16="http://schemas.microsoft.com/office/drawing/2014/main" val="4023601731"/>
                    </a:ext>
                  </a:extLst>
                </a:gridCol>
                <a:gridCol w="5954080">
                  <a:extLst>
                    <a:ext uri="{9D8B030D-6E8A-4147-A177-3AD203B41FA5}">
                      <a16:colId xmlns:a16="http://schemas.microsoft.com/office/drawing/2014/main" val="1099181796"/>
                    </a:ext>
                  </a:extLst>
                </a:gridCol>
              </a:tblGrid>
              <a:tr h="559191">
                <a:tc>
                  <a:txBody>
                    <a:bodyPr/>
                    <a:lstStyle/>
                    <a:p>
                      <a:pPr algn="ctr"/>
                      <a:r>
                        <a:rPr lang="en-IN" sz="2000" dirty="0"/>
                        <a:t>FUNCTION NAME</a:t>
                      </a:r>
                    </a:p>
                  </a:txBody>
                  <a:tcPr/>
                </a:tc>
                <a:tc>
                  <a:txBody>
                    <a:bodyPr/>
                    <a:lstStyle/>
                    <a:p>
                      <a:pPr algn="ctr"/>
                      <a:r>
                        <a:rPr lang="en-IN" sz="2000" dirty="0"/>
                        <a:t>DESCRIPTION</a:t>
                      </a:r>
                    </a:p>
                  </a:txBody>
                  <a:tcPr/>
                </a:tc>
                <a:extLst>
                  <a:ext uri="{0D108BD9-81ED-4DB2-BD59-A6C34878D82A}">
                    <a16:rowId xmlns:a16="http://schemas.microsoft.com/office/drawing/2014/main" val="1372525883"/>
                  </a:ext>
                </a:extLst>
              </a:tr>
              <a:tr h="559191">
                <a:tc>
                  <a:txBody>
                    <a:bodyPr/>
                    <a:lstStyle/>
                    <a:p>
                      <a:r>
                        <a:rPr lang="en-IN" sz="1800" b="0" i="0" kern="1200" dirty="0">
                          <a:solidFill>
                            <a:schemeClr val="dk1"/>
                          </a:solidFill>
                          <a:effectLst/>
                          <a:latin typeface="+mn-lt"/>
                          <a:ea typeface="+mn-ea"/>
                          <a:cs typeface="+mn-cs"/>
                        </a:rPr>
                        <a:t>sin(x)</a:t>
                      </a:r>
                      <a:endParaRPr lang="en-IN" dirty="0"/>
                    </a:p>
                  </a:txBody>
                  <a:tcPr/>
                </a:tc>
                <a:tc>
                  <a:txBody>
                    <a:bodyPr/>
                    <a:lstStyle/>
                    <a:p>
                      <a:r>
                        <a:rPr lang="en-US" sz="1800" b="0" i="0" kern="1200" dirty="0">
                          <a:solidFill>
                            <a:schemeClr val="dk1"/>
                          </a:solidFill>
                          <a:effectLst/>
                          <a:latin typeface="+mn-lt"/>
                          <a:ea typeface="+mn-ea"/>
                          <a:cs typeface="+mn-cs"/>
                        </a:rPr>
                        <a:t>Returns the sine of x</a:t>
                      </a:r>
                      <a:endParaRPr lang="en-IN" dirty="0"/>
                    </a:p>
                  </a:txBody>
                  <a:tcPr/>
                </a:tc>
                <a:extLst>
                  <a:ext uri="{0D108BD9-81ED-4DB2-BD59-A6C34878D82A}">
                    <a16:rowId xmlns:a16="http://schemas.microsoft.com/office/drawing/2014/main" val="4190149989"/>
                  </a:ext>
                </a:extLst>
              </a:tr>
              <a:tr h="559191">
                <a:tc>
                  <a:txBody>
                    <a:bodyPr/>
                    <a:lstStyle/>
                    <a:p>
                      <a:r>
                        <a:rPr lang="en-IN" sz="1800" b="0" i="0" kern="1200" dirty="0">
                          <a:solidFill>
                            <a:schemeClr val="dk1"/>
                          </a:solidFill>
                          <a:effectLst/>
                          <a:latin typeface="+mn-lt"/>
                          <a:ea typeface="+mn-ea"/>
                          <a:cs typeface="+mn-cs"/>
                        </a:rPr>
                        <a:t>cos(x)</a:t>
                      </a:r>
                      <a:endParaRPr lang="en-IN" dirty="0"/>
                    </a:p>
                  </a:txBody>
                  <a:tcPr/>
                </a:tc>
                <a:tc>
                  <a:txBody>
                    <a:bodyPr/>
                    <a:lstStyle/>
                    <a:p>
                      <a:r>
                        <a:rPr lang="en-US" sz="1800" b="0" i="0" kern="1200" dirty="0">
                          <a:solidFill>
                            <a:schemeClr val="dk1"/>
                          </a:solidFill>
                          <a:effectLst/>
                          <a:latin typeface="+mn-lt"/>
                          <a:ea typeface="+mn-ea"/>
                          <a:cs typeface="+mn-cs"/>
                        </a:rPr>
                        <a:t>Returns the cosine of x</a:t>
                      </a:r>
                      <a:endParaRPr lang="en-IN" dirty="0"/>
                    </a:p>
                  </a:txBody>
                  <a:tcPr/>
                </a:tc>
                <a:extLst>
                  <a:ext uri="{0D108BD9-81ED-4DB2-BD59-A6C34878D82A}">
                    <a16:rowId xmlns:a16="http://schemas.microsoft.com/office/drawing/2014/main" val="3505096122"/>
                  </a:ext>
                </a:extLst>
              </a:tr>
              <a:tr h="559191">
                <a:tc>
                  <a:txBody>
                    <a:bodyPr/>
                    <a:lstStyle/>
                    <a:p>
                      <a:r>
                        <a:rPr lang="en-IN" sz="1800" b="0" i="0" kern="1200" dirty="0">
                          <a:solidFill>
                            <a:schemeClr val="dk1"/>
                          </a:solidFill>
                          <a:effectLst/>
                          <a:latin typeface="+mn-lt"/>
                          <a:ea typeface="+mn-ea"/>
                          <a:cs typeface="+mn-cs"/>
                        </a:rPr>
                        <a:t>tan(x)</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Returns the tangent of x</a:t>
                      </a:r>
                      <a:endParaRPr lang="en-IN" dirty="0"/>
                    </a:p>
                  </a:txBody>
                  <a:tcPr marL="95250" marR="76200" marT="95250" marB="85725" anchor="ctr"/>
                </a:tc>
                <a:extLst>
                  <a:ext uri="{0D108BD9-81ED-4DB2-BD59-A6C34878D82A}">
                    <a16:rowId xmlns:a16="http://schemas.microsoft.com/office/drawing/2014/main" val="2598571080"/>
                  </a:ext>
                </a:extLst>
              </a:tr>
              <a:tr h="559191">
                <a:tc>
                  <a:txBody>
                    <a:bodyPr/>
                    <a:lstStyle/>
                    <a:p>
                      <a:r>
                        <a:rPr lang="en-IN" sz="1800" b="0" i="0" kern="1200" dirty="0" err="1">
                          <a:solidFill>
                            <a:schemeClr val="dk1"/>
                          </a:solidFill>
                          <a:effectLst/>
                          <a:latin typeface="+mn-lt"/>
                          <a:ea typeface="+mn-ea"/>
                          <a:cs typeface="+mn-cs"/>
                        </a:rPr>
                        <a:t>sinh</a:t>
                      </a:r>
                      <a:r>
                        <a:rPr lang="en-IN" sz="1800" b="0" i="0" kern="1200" dirty="0">
                          <a:solidFill>
                            <a:schemeClr val="dk1"/>
                          </a:solidFill>
                          <a:effectLst/>
                          <a:latin typeface="+mn-lt"/>
                          <a:ea typeface="+mn-ea"/>
                          <a:cs typeface="+mn-cs"/>
                        </a:rPr>
                        <a:t>(x)</a:t>
                      </a:r>
                      <a:endParaRPr lang="en-IN" dirty="0"/>
                    </a:p>
                  </a:txBody>
                  <a:tcPr/>
                </a:tc>
                <a:tc>
                  <a:txBody>
                    <a:bodyPr/>
                    <a:lstStyle/>
                    <a:p>
                      <a:r>
                        <a:rPr lang="en-US" sz="1800" b="0" i="0" kern="1200" dirty="0">
                          <a:solidFill>
                            <a:schemeClr val="dk1"/>
                          </a:solidFill>
                          <a:effectLst/>
                          <a:latin typeface="+mn-lt"/>
                          <a:ea typeface="+mn-ea"/>
                          <a:cs typeface="+mn-cs"/>
                        </a:rPr>
                        <a:t>Returns the hyperbolic sine of x</a:t>
                      </a:r>
                      <a:endParaRPr lang="en-IN" dirty="0"/>
                    </a:p>
                  </a:txBody>
                  <a:tcPr/>
                </a:tc>
                <a:extLst>
                  <a:ext uri="{0D108BD9-81ED-4DB2-BD59-A6C34878D82A}">
                    <a16:rowId xmlns:a16="http://schemas.microsoft.com/office/drawing/2014/main" val="1000098788"/>
                  </a:ext>
                </a:extLst>
              </a:tr>
              <a:tr h="559191">
                <a:tc>
                  <a:txBody>
                    <a:bodyPr/>
                    <a:lstStyle/>
                    <a:p>
                      <a:r>
                        <a:rPr lang="en-IN" sz="1800" b="0" i="0" kern="1200" dirty="0">
                          <a:solidFill>
                            <a:schemeClr val="dk1"/>
                          </a:solidFill>
                          <a:effectLst/>
                          <a:latin typeface="+mn-lt"/>
                          <a:ea typeface="+mn-ea"/>
                          <a:cs typeface="+mn-cs"/>
                        </a:rPr>
                        <a:t>cosh(x)</a:t>
                      </a:r>
                      <a:endParaRPr lang="en-IN" dirty="0"/>
                    </a:p>
                  </a:txBody>
                  <a:tcPr/>
                </a:tc>
                <a:tc>
                  <a:txBody>
                    <a:bodyPr/>
                    <a:lstStyle/>
                    <a:p>
                      <a:r>
                        <a:rPr lang="en-US" sz="1800" b="0" i="0" kern="1200" dirty="0">
                          <a:solidFill>
                            <a:schemeClr val="dk1"/>
                          </a:solidFill>
                          <a:effectLst/>
                          <a:latin typeface="+mn-lt"/>
                          <a:ea typeface="+mn-ea"/>
                          <a:cs typeface="+mn-cs"/>
                        </a:rPr>
                        <a:t>Returns the hyperbolic cosine of x</a:t>
                      </a:r>
                      <a:endParaRPr lang="en-IN" dirty="0"/>
                    </a:p>
                  </a:txBody>
                  <a:tcPr/>
                </a:tc>
                <a:extLst>
                  <a:ext uri="{0D108BD9-81ED-4DB2-BD59-A6C34878D82A}">
                    <a16:rowId xmlns:a16="http://schemas.microsoft.com/office/drawing/2014/main" val="2361380870"/>
                  </a:ext>
                </a:extLst>
              </a:tr>
              <a:tr h="559191">
                <a:tc>
                  <a:txBody>
                    <a:bodyPr/>
                    <a:lstStyle/>
                    <a:p>
                      <a:r>
                        <a:rPr lang="en-IN" sz="1800" b="0" i="0" kern="1200" dirty="0">
                          <a:solidFill>
                            <a:schemeClr val="dk1"/>
                          </a:solidFill>
                          <a:effectLst/>
                          <a:latin typeface="+mn-lt"/>
                          <a:ea typeface="+mn-ea"/>
                          <a:cs typeface="+mn-cs"/>
                        </a:rPr>
                        <a:t>degrees(x)</a:t>
                      </a:r>
                      <a:endParaRPr lang="en-IN" dirty="0"/>
                    </a:p>
                  </a:txBody>
                  <a:tcPr/>
                </a:tc>
                <a:tc>
                  <a:txBody>
                    <a:bodyPr/>
                    <a:lstStyle/>
                    <a:p>
                      <a:r>
                        <a:rPr lang="en-US" sz="1800" b="0" i="0" kern="1200" dirty="0">
                          <a:solidFill>
                            <a:schemeClr val="dk1"/>
                          </a:solidFill>
                          <a:effectLst/>
                          <a:latin typeface="+mn-lt"/>
                          <a:ea typeface="+mn-ea"/>
                          <a:cs typeface="+mn-cs"/>
                        </a:rPr>
                        <a:t>Converts angle x from radians to degrees</a:t>
                      </a:r>
                      <a:endParaRPr lang="en-IN" dirty="0"/>
                    </a:p>
                  </a:txBody>
                  <a:tcPr/>
                </a:tc>
                <a:extLst>
                  <a:ext uri="{0D108BD9-81ED-4DB2-BD59-A6C34878D82A}">
                    <a16:rowId xmlns:a16="http://schemas.microsoft.com/office/drawing/2014/main" val="1822363352"/>
                  </a:ext>
                </a:extLst>
              </a:tr>
              <a:tr h="559191">
                <a:tc>
                  <a:txBody>
                    <a:bodyPr/>
                    <a:lstStyle/>
                    <a:p>
                      <a:r>
                        <a:rPr lang="en-IN" sz="1800" b="0" i="0" kern="1200" dirty="0">
                          <a:solidFill>
                            <a:schemeClr val="dk1"/>
                          </a:solidFill>
                          <a:effectLst/>
                          <a:latin typeface="+mn-lt"/>
                          <a:ea typeface="+mn-ea"/>
                          <a:cs typeface="+mn-cs"/>
                        </a:rPr>
                        <a:t>radians(x)</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800" b="0" i="0" kern="1200" dirty="0">
                          <a:solidFill>
                            <a:schemeClr val="dk1"/>
                          </a:solidFill>
                          <a:effectLst/>
                          <a:latin typeface="+mn-lt"/>
                          <a:ea typeface="+mn-ea"/>
                          <a:cs typeface="+mn-cs"/>
                        </a:rPr>
                        <a:t>Converts angle x from degrees to radians</a:t>
                      </a:r>
                      <a:endParaRPr lang="en-IN" dirty="0"/>
                    </a:p>
                  </a:txBody>
                  <a:tcPr marL="95250" marR="76200" marT="95250" marB="85725" anchor="ctr"/>
                </a:tc>
                <a:extLst>
                  <a:ext uri="{0D108BD9-81ED-4DB2-BD59-A6C34878D82A}">
                    <a16:rowId xmlns:a16="http://schemas.microsoft.com/office/drawing/2014/main" val="3320588138"/>
                  </a:ext>
                </a:extLst>
              </a:tr>
            </a:tbl>
          </a:graphicData>
        </a:graphic>
      </p:graphicFrame>
    </p:spTree>
    <p:extLst>
      <p:ext uri="{BB962C8B-B14F-4D97-AF65-F5344CB8AC3E}">
        <p14:creationId xmlns:p14="http://schemas.microsoft.com/office/powerpoint/2010/main" val="1005580567"/>
      </p:ext>
    </p:extLst>
  </p:cSld>
  <p:clrMapOvr>
    <a:masterClrMapping/>
  </p:clrMapOvr>
  <p:transition spd="slow">
    <p:push dir="u"/>
  </p:transition>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178</TotalTime>
  <Words>655</Words>
  <Application>Microsoft Office PowerPoint</Application>
  <PresentationFormat>Widescreen</PresentationFormat>
  <Paragraphs>136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Algerian</vt:lpstr>
      <vt:lpstr>Arial</vt:lpstr>
      <vt:lpstr>Courier New</vt:lpstr>
      <vt:lpstr>Trebuchet MS</vt:lpstr>
      <vt:lpstr>Wingdings 3</vt:lpstr>
      <vt:lpstr>Facet</vt:lpstr>
      <vt:lpstr>PYTHON MATH MODULE</vt:lpstr>
      <vt:lpstr>MATH MODULE IN PYTHON</vt:lpstr>
      <vt:lpstr>FUNCTIONS IN PYTHON MATH MODULE</vt:lpstr>
      <vt:lpstr>PowerPoint Presentation</vt:lpstr>
      <vt:lpstr>ARITHMETIC FUNCTIONS</vt:lpstr>
      <vt:lpstr>PowerPoint Presentation</vt:lpstr>
      <vt:lpstr>GCD Function</vt:lpstr>
      <vt:lpstr>USE OF SOME COMMON MATH FUNCTIONS</vt:lpstr>
      <vt:lpstr>TRIGONOMETRIC FUNCTIONS These functions relate the angles of a triangle to its sides.</vt:lpstr>
      <vt:lpstr>PowerPoint Presentation</vt:lpstr>
      <vt:lpstr>POWER AND LOGARITHMIC FUNCTIONS</vt:lpstr>
      <vt:lpstr>PowerPoint Presentation</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MODULE IN PYTHON</dc:title>
  <dc:creator>Kopal</dc:creator>
  <cp:lastModifiedBy>Kopal</cp:lastModifiedBy>
  <cp:revision>46</cp:revision>
  <dcterms:created xsi:type="dcterms:W3CDTF">2018-01-14T12:10:42Z</dcterms:created>
  <dcterms:modified xsi:type="dcterms:W3CDTF">2018-01-15T10:33:13Z</dcterms:modified>
</cp:coreProperties>
</file>